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Now" charset="1" panose="00000500000000000000"/>
      <p:regular r:id="rId21"/>
    </p:embeddedFont>
    <p:embeddedFont>
      <p:font typeface="Raleway Bold" charset="1" panose="00000000000000000000"/>
      <p:regular r:id="rId22"/>
    </p:embeddedFont>
    <p:embeddedFont>
      <p:font typeface="Nunito Bold" charset="1" panose="00000800000000000000"/>
      <p:regular r:id="rId23"/>
    </p:embeddedFont>
    <p:embeddedFont>
      <p:font typeface="Bernoru" charset="1" panose="00000A00000000000000"/>
      <p:regular r:id="rId24"/>
    </p:embeddedFont>
    <p:embeddedFont>
      <p:font typeface="Nunito" charset="1" panose="00000500000000000000"/>
      <p:regular r:id="rId25"/>
    </p:embeddedFont>
    <p:embeddedFont>
      <p:font typeface="Now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1236944"/>
          </a:xfrm>
          <a:prstGeom prst="rect">
            <a:avLst/>
          </a:prstGeom>
          <a:solidFill>
            <a:srgbClr val="FFC107"/>
          </a:solidFill>
        </p:spPr>
      </p:sp>
      <p:sp>
        <p:nvSpPr>
          <p:cNvPr name="AutoShape 3" id="3"/>
          <p:cNvSpPr/>
          <p:nvPr/>
        </p:nvSpPr>
        <p:spPr>
          <a:xfrm rot="0">
            <a:off x="0" y="9677145"/>
            <a:ext cx="18288000" cy="609855"/>
          </a:xfrm>
          <a:prstGeom prst="rect">
            <a:avLst/>
          </a:prstGeom>
          <a:solidFill>
            <a:srgbClr val="ED1B24"/>
          </a:solidFill>
        </p:spPr>
      </p:sp>
      <p:sp>
        <p:nvSpPr>
          <p:cNvPr name="Freeform 4" id="4"/>
          <p:cNvSpPr/>
          <p:nvPr/>
        </p:nvSpPr>
        <p:spPr>
          <a:xfrm flipH="false" flipV="false" rot="0">
            <a:off x="43600" y="1236944"/>
            <a:ext cx="18244400" cy="8452405"/>
          </a:xfrm>
          <a:custGeom>
            <a:avLst/>
            <a:gdLst/>
            <a:ahLst/>
            <a:cxnLst/>
            <a:rect r="r" b="b" t="t" l="l"/>
            <a:pathLst>
              <a:path h="8452405" w="18244400">
                <a:moveTo>
                  <a:pt x="0" y="0"/>
                </a:moveTo>
                <a:lnTo>
                  <a:pt x="18244400" y="0"/>
                </a:lnTo>
                <a:lnTo>
                  <a:pt x="18244400" y="8452404"/>
                </a:lnTo>
                <a:lnTo>
                  <a:pt x="0" y="8452404"/>
                </a:lnTo>
                <a:lnTo>
                  <a:pt x="0" y="0"/>
                </a:lnTo>
                <a:close/>
              </a:path>
            </a:pathLst>
          </a:custGeom>
          <a:blipFill>
            <a:blip r:embed="rId2">
              <a:alphaModFix amt="55000"/>
            </a:blip>
            <a:stretch>
              <a:fillRect l="0" t="-44540" r="0" b="-35423"/>
            </a:stretch>
          </a:blipFill>
        </p:spPr>
      </p:sp>
      <p:grpSp>
        <p:nvGrpSpPr>
          <p:cNvPr name="Group 5" id="5"/>
          <p:cNvGrpSpPr/>
          <p:nvPr/>
        </p:nvGrpSpPr>
        <p:grpSpPr>
          <a:xfrm rot="0">
            <a:off x="8986797" y="6005644"/>
            <a:ext cx="7554721" cy="1684443"/>
            <a:chOff x="0" y="0"/>
            <a:chExt cx="10072961" cy="2245924"/>
          </a:xfrm>
        </p:grpSpPr>
        <p:sp>
          <p:nvSpPr>
            <p:cNvPr name="Freeform 6" id="6"/>
            <p:cNvSpPr/>
            <p:nvPr/>
          </p:nvSpPr>
          <p:spPr>
            <a:xfrm flipH="false" flipV="false" rot="0">
              <a:off x="0" y="0"/>
              <a:ext cx="1369560" cy="2213430"/>
            </a:xfrm>
            <a:custGeom>
              <a:avLst/>
              <a:gdLst/>
              <a:ahLst/>
              <a:cxnLst/>
              <a:rect r="r" b="b" t="t" l="l"/>
              <a:pathLst>
                <a:path h="2213430" w="1369560">
                  <a:moveTo>
                    <a:pt x="0" y="0"/>
                  </a:moveTo>
                  <a:lnTo>
                    <a:pt x="1369560" y="0"/>
                  </a:lnTo>
                  <a:lnTo>
                    <a:pt x="1369560" y="2213430"/>
                  </a:lnTo>
                  <a:lnTo>
                    <a:pt x="0" y="2213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14148" y="0"/>
              <a:ext cx="1394319" cy="2145105"/>
            </a:xfrm>
            <a:custGeom>
              <a:avLst/>
              <a:gdLst/>
              <a:ahLst/>
              <a:cxnLst/>
              <a:rect r="r" b="b" t="t" l="l"/>
              <a:pathLst>
                <a:path h="2145105" w="1394319">
                  <a:moveTo>
                    <a:pt x="0" y="0"/>
                  </a:moveTo>
                  <a:lnTo>
                    <a:pt x="1394318" y="0"/>
                  </a:lnTo>
                  <a:lnTo>
                    <a:pt x="1394318" y="2145105"/>
                  </a:lnTo>
                  <a:lnTo>
                    <a:pt x="0" y="2145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635516" y="0"/>
              <a:ext cx="802368" cy="2213430"/>
            </a:xfrm>
            <a:custGeom>
              <a:avLst/>
              <a:gdLst/>
              <a:ahLst/>
              <a:cxnLst/>
              <a:rect r="r" b="b" t="t" l="l"/>
              <a:pathLst>
                <a:path h="2213430" w="802368">
                  <a:moveTo>
                    <a:pt x="0" y="0"/>
                  </a:moveTo>
                  <a:lnTo>
                    <a:pt x="802369" y="0"/>
                  </a:lnTo>
                  <a:lnTo>
                    <a:pt x="802369" y="2213430"/>
                  </a:lnTo>
                  <a:lnTo>
                    <a:pt x="0" y="2213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780785" y="126608"/>
              <a:ext cx="1839881" cy="2086822"/>
            </a:xfrm>
            <a:custGeom>
              <a:avLst/>
              <a:gdLst/>
              <a:ahLst/>
              <a:cxnLst/>
              <a:rect r="r" b="b" t="t" l="l"/>
              <a:pathLst>
                <a:path h="2086822" w="1839881">
                  <a:moveTo>
                    <a:pt x="0" y="0"/>
                  </a:moveTo>
                  <a:lnTo>
                    <a:pt x="1839881" y="0"/>
                  </a:lnTo>
                  <a:lnTo>
                    <a:pt x="1839881" y="2086822"/>
                  </a:lnTo>
                  <a:lnTo>
                    <a:pt x="0" y="20868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021285" y="0"/>
              <a:ext cx="1285792" cy="2245924"/>
            </a:xfrm>
            <a:custGeom>
              <a:avLst/>
              <a:gdLst/>
              <a:ahLst/>
              <a:cxnLst/>
              <a:rect r="r" b="b" t="t" l="l"/>
              <a:pathLst>
                <a:path h="2245924" w="1285792">
                  <a:moveTo>
                    <a:pt x="0" y="0"/>
                  </a:moveTo>
                  <a:lnTo>
                    <a:pt x="1285791" y="0"/>
                  </a:lnTo>
                  <a:lnTo>
                    <a:pt x="1285791" y="2245924"/>
                  </a:lnTo>
                  <a:lnTo>
                    <a:pt x="0" y="22459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8649976" y="0"/>
              <a:ext cx="1422985" cy="2206178"/>
            </a:xfrm>
            <a:custGeom>
              <a:avLst/>
              <a:gdLst/>
              <a:ahLst/>
              <a:cxnLst/>
              <a:rect r="r" b="b" t="t" l="l"/>
              <a:pathLst>
                <a:path h="2206178" w="1422985">
                  <a:moveTo>
                    <a:pt x="0" y="0"/>
                  </a:moveTo>
                  <a:lnTo>
                    <a:pt x="1422985" y="0"/>
                  </a:lnTo>
                  <a:lnTo>
                    <a:pt x="1422985" y="2206178"/>
                  </a:lnTo>
                  <a:lnTo>
                    <a:pt x="0" y="22061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Freeform 12" id="12"/>
          <p:cNvSpPr/>
          <p:nvPr/>
        </p:nvSpPr>
        <p:spPr>
          <a:xfrm flipH="false" flipV="false" rot="0">
            <a:off x="1408343" y="2269463"/>
            <a:ext cx="6406828" cy="6342759"/>
          </a:xfrm>
          <a:custGeom>
            <a:avLst/>
            <a:gdLst/>
            <a:ahLst/>
            <a:cxnLst/>
            <a:rect r="r" b="b" t="t" l="l"/>
            <a:pathLst>
              <a:path h="6342759" w="6406828">
                <a:moveTo>
                  <a:pt x="0" y="0"/>
                </a:moveTo>
                <a:lnTo>
                  <a:pt x="6406828" y="0"/>
                </a:lnTo>
                <a:lnTo>
                  <a:pt x="6406828" y="6342759"/>
                </a:lnTo>
                <a:lnTo>
                  <a:pt x="0" y="6342759"/>
                </a:lnTo>
                <a:lnTo>
                  <a:pt x="0" y="0"/>
                </a:lnTo>
                <a:close/>
              </a:path>
            </a:pathLst>
          </a:custGeom>
          <a:blipFill>
            <a:blip r:embed="rId15"/>
            <a:stretch>
              <a:fillRect l="0" t="0" r="0" b="0"/>
            </a:stretch>
          </a:blipFill>
        </p:spPr>
      </p:sp>
      <p:sp>
        <p:nvSpPr>
          <p:cNvPr name="Freeform 13" id="13"/>
          <p:cNvSpPr/>
          <p:nvPr/>
        </p:nvSpPr>
        <p:spPr>
          <a:xfrm flipH="false" flipV="false" rot="0">
            <a:off x="4985301" y="6716268"/>
            <a:ext cx="16230600" cy="3570732"/>
          </a:xfrm>
          <a:custGeom>
            <a:avLst/>
            <a:gdLst/>
            <a:ahLst/>
            <a:cxnLst/>
            <a:rect r="r" b="b" t="t" l="l"/>
            <a:pathLst>
              <a:path h="3570732" w="16230600">
                <a:moveTo>
                  <a:pt x="0" y="0"/>
                </a:moveTo>
                <a:lnTo>
                  <a:pt x="16230600" y="0"/>
                </a:lnTo>
                <a:lnTo>
                  <a:pt x="16230600" y="3570732"/>
                </a:lnTo>
                <a:lnTo>
                  <a:pt x="0" y="3570732"/>
                </a:lnTo>
                <a:lnTo>
                  <a:pt x="0" y="0"/>
                </a:lnTo>
                <a:close/>
              </a:path>
            </a:pathLst>
          </a:custGeom>
          <a:blipFill>
            <a:blip r:embed="rId16"/>
            <a:stretch>
              <a:fillRect l="0" t="0" r="0" b="0"/>
            </a:stretch>
          </a:blipFill>
        </p:spPr>
      </p:sp>
      <p:sp>
        <p:nvSpPr>
          <p:cNvPr name="TextBox 14" id="14"/>
          <p:cNvSpPr txBox="true"/>
          <p:nvPr/>
        </p:nvSpPr>
        <p:spPr>
          <a:xfrm rot="0">
            <a:off x="7845200" y="2630760"/>
            <a:ext cx="9837916" cy="3145789"/>
          </a:xfrm>
          <a:prstGeom prst="rect">
            <a:avLst/>
          </a:prstGeom>
        </p:spPr>
        <p:txBody>
          <a:bodyPr anchor="t" rtlCol="false" tIns="0" lIns="0" bIns="0" rIns="0">
            <a:spAutoFit/>
          </a:bodyPr>
          <a:lstStyle/>
          <a:p>
            <a:pPr algn="ctr">
              <a:lnSpc>
                <a:spcPts val="12099"/>
              </a:lnSpc>
            </a:pPr>
            <a:r>
              <a:rPr lang="en-US" sz="12099">
                <a:solidFill>
                  <a:srgbClr val="000000"/>
                </a:solidFill>
                <a:latin typeface="Now"/>
                <a:ea typeface="Now"/>
                <a:cs typeface="Now"/>
                <a:sym typeface="Now"/>
              </a:rPr>
              <a:t>ANÁLISE DE DADOS DE </a:t>
            </a:r>
          </a:p>
        </p:txBody>
      </p:sp>
      <p:grpSp>
        <p:nvGrpSpPr>
          <p:cNvPr name="Group 15" id="15"/>
          <p:cNvGrpSpPr/>
          <p:nvPr/>
        </p:nvGrpSpPr>
        <p:grpSpPr>
          <a:xfrm rot="0">
            <a:off x="3885591" y="240647"/>
            <a:ext cx="10516817" cy="788053"/>
            <a:chOff x="0" y="0"/>
            <a:chExt cx="14022423" cy="1050737"/>
          </a:xfrm>
        </p:grpSpPr>
        <p:sp>
          <p:nvSpPr>
            <p:cNvPr name="Freeform 16" id="16"/>
            <p:cNvSpPr/>
            <p:nvPr/>
          </p:nvSpPr>
          <p:spPr>
            <a:xfrm flipH="false" flipV="false" rot="0">
              <a:off x="0" y="0"/>
              <a:ext cx="1050737" cy="1050737"/>
            </a:xfrm>
            <a:custGeom>
              <a:avLst/>
              <a:gdLst/>
              <a:ahLst/>
              <a:cxnLst/>
              <a:rect r="r" b="b" t="t" l="l"/>
              <a:pathLst>
                <a:path h="1050737" w="1050737">
                  <a:moveTo>
                    <a:pt x="0" y="0"/>
                  </a:moveTo>
                  <a:lnTo>
                    <a:pt x="1050737" y="0"/>
                  </a:lnTo>
                  <a:lnTo>
                    <a:pt x="1050737" y="1050737"/>
                  </a:lnTo>
                  <a:lnTo>
                    <a:pt x="0" y="105073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7" id="17"/>
            <p:cNvSpPr txBox="true"/>
            <p:nvPr/>
          </p:nvSpPr>
          <p:spPr>
            <a:xfrm rot="0">
              <a:off x="1050737" y="-95250"/>
              <a:ext cx="4752816" cy="1074750"/>
            </a:xfrm>
            <a:prstGeom prst="rect">
              <a:avLst/>
            </a:prstGeom>
          </p:spPr>
          <p:txBody>
            <a:bodyPr anchor="t" rtlCol="false" tIns="0" lIns="0" bIns="0" rIns="0">
              <a:spAutoFit/>
            </a:bodyPr>
            <a:lstStyle/>
            <a:p>
              <a:pPr algn="ctr">
                <a:lnSpc>
                  <a:spcPts val="6758"/>
                </a:lnSpc>
                <a:spcBef>
                  <a:spcPct val="0"/>
                </a:spcBef>
              </a:pPr>
              <a:r>
                <a:rPr lang="en-US" b="true" sz="4827">
                  <a:solidFill>
                    <a:srgbClr val="000000"/>
                  </a:solidFill>
                  <a:latin typeface="Raleway Bold"/>
                  <a:ea typeface="Raleway Bold"/>
                  <a:cs typeface="Raleway Bold"/>
                  <a:sym typeface="Raleway Bold"/>
                </a:rPr>
                <a:t>newmanlira</a:t>
              </a:r>
            </a:p>
          </p:txBody>
        </p:sp>
        <p:sp>
          <p:nvSpPr>
            <p:cNvPr name="Freeform 18" id="18"/>
            <p:cNvSpPr/>
            <p:nvPr/>
          </p:nvSpPr>
          <p:spPr>
            <a:xfrm flipH="false" flipV="false" rot="0">
              <a:off x="8170797" y="0"/>
              <a:ext cx="1098810" cy="1050737"/>
            </a:xfrm>
            <a:custGeom>
              <a:avLst/>
              <a:gdLst/>
              <a:ahLst/>
              <a:cxnLst/>
              <a:rect r="r" b="b" t="t" l="l"/>
              <a:pathLst>
                <a:path h="1050737" w="1098810">
                  <a:moveTo>
                    <a:pt x="0" y="0"/>
                  </a:moveTo>
                  <a:lnTo>
                    <a:pt x="1098811" y="0"/>
                  </a:lnTo>
                  <a:lnTo>
                    <a:pt x="1098811" y="1050737"/>
                  </a:lnTo>
                  <a:lnTo>
                    <a:pt x="0" y="105073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9" id="19"/>
            <p:cNvSpPr txBox="true"/>
            <p:nvPr/>
          </p:nvSpPr>
          <p:spPr>
            <a:xfrm rot="0">
              <a:off x="9269608" y="-95250"/>
              <a:ext cx="4752816" cy="1074750"/>
            </a:xfrm>
            <a:prstGeom prst="rect">
              <a:avLst/>
            </a:prstGeom>
          </p:spPr>
          <p:txBody>
            <a:bodyPr anchor="t" rtlCol="false" tIns="0" lIns="0" bIns="0" rIns="0">
              <a:spAutoFit/>
            </a:bodyPr>
            <a:lstStyle/>
            <a:p>
              <a:pPr algn="ctr">
                <a:lnSpc>
                  <a:spcPts val="6758"/>
                </a:lnSpc>
                <a:spcBef>
                  <a:spcPct val="0"/>
                </a:spcBef>
              </a:pPr>
              <a:r>
                <a:rPr lang="en-US" b="true" sz="4827">
                  <a:solidFill>
                    <a:srgbClr val="000000"/>
                  </a:solidFill>
                  <a:latin typeface="Raleway Bold"/>
                  <a:ea typeface="Raleway Bold"/>
                  <a:cs typeface="Raleway Bold"/>
                  <a:sym typeface="Raleway Bold"/>
                </a:rPr>
                <a:t>newmanlira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9886359"/>
            <a:ext cx="18288000" cy="400641"/>
          </a:xfrm>
          <a:prstGeom prst="rect">
            <a:avLst/>
          </a:prstGeom>
          <a:solidFill>
            <a:srgbClr val="5271FF"/>
          </a:solidFill>
        </p:spPr>
      </p:sp>
      <p:sp>
        <p:nvSpPr>
          <p:cNvPr name="AutoShape 3" id="3"/>
          <p:cNvSpPr/>
          <p:nvPr/>
        </p:nvSpPr>
        <p:spPr>
          <a:xfrm rot="0">
            <a:off x="0" y="0"/>
            <a:ext cx="18288000" cy="376305"/>
          </a:xfrm>
          <a:prstGeom prst="rect">
            <a:avLst/>
          </a:prstGeom>
          <a:solidFill>
            <a:srgbClr val="5271FF"/>
          </a:solidFill>
        </p:spPr>
      </p:sp>
      <p:sp>
        <p:nvSpPr>
          <p:cNvPr name="TextBox 4" id="4"/>
          <p:cNvSpPr txBox="true"/>
          <p:nvPr/>
        </p:nvSpPr>
        <p:spPr>
          <a:xfrm rot="0">
            <a:off x="2597583" y="757838"/>
            <a:ext cx="13092834" cy="412114"/>
          </a:xfrm>
          <a:prstGeom prst="rect">
            <a:avLst/>
          </a:prstGeom>
        </p:spPr>
        <p:txBody>
          <a:bodyPr anchor="t" rtlCol="false" tIns="0" lIns="0" bIns="0" rIns="0">
            <a:spAutoFit/>
          </a:bodyPr>
          <a:lstStyle/>
          <a:p>
            <a:pPr algn="ctr" marL="0" indent="0" lvl="0">
              <a:lnSpc>
                <a:spcPts val="3099"/>
              </a:lnSpc>
              <a:spcBef>
                <a:spcPct val="0"/>
              </a:spcBef>
            </a:pPr>
            <a:r>
              <a:rPr lang="en-US" b="true" sz="3099">
                <a:solidFill>
                  <a:srgbClr val="000000"/>
                </a:solidFill>
                <a:latin typeface="Now Bold"/>
                <a:ea typeface="Now Bold"/>
                <a:cs typeface="Now Bold"/>
                <a:sym typeface="Now Bold"/>
              </a:rPr>
              <a:t>TOP 5 ANIMES COM MAIOR RATING/AVALIAÇÃO</a:t>
            </a:r>
          </a:p>
        </p:txBody>
      </p:sp>
      <p:pic>
        <p:nvPicPr>
          <p:cNvPr name="Picture 5" id="5"/>
          <p:cNvPicPr>
            <a:picLocks noChangeAspect="true"/>
          </p:cNvPicPr>
          <p:nvPr/>
        </p:nvPicPr>
        <p:blipFill>
          <a:blip r:embed="rId2"/>
          <a:stretch>
            <a:fillRect/>
          </a:stretch>
        </p:blipFill>
        <p:spPr>
          <a:xfrm rot="0">
            <a:off x="-1476155" y="-298726"/>
            <a:ext cx="21230785" cy="11653764"/>
          </a:xfrm>
          <a:prstGeom prst="rect">
            <a:avLst/>
          </a:prstGeom>
        </p:spPr>
      </p:pic>
      <p:sp>
        <p:nvSpPr>
          <p:cNvPr name="TextBox 6" id="6"/>
          <p:cNvSpPr txBox="true"/>
          <p:nvPr/>
        </p:nvSpPr>
        <p:spPr>
          <a:xfrm rot="0">
            <a:off x="14588533" y="1702570"/>
            <a:ext cx="110188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10.00</a:t>
            </a:r>
          </a:p>
        </p:txBody>
      </p:sp>
      <p:sp>
        <p:nvSpPr>
          <p:cNvPr name="TextBox 7" id="7"/>
          <p:cNvSpPr txBox="true"/>
          <p:nvPr/>
        </p:nvSpPr>
        <p:spPr>
          <a:xfrm rot="0">
            <a:off x="13261719" y="3297643"/>
            <a:ext cx="849948"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9.60</a:t>
            </a:r>
          </a:p>
        </p:txBody>
      </p:sp>
      <p:sp>
        <p:nvSpPr>
          <p:cNvPr name="TextBox 8" id="8"/>
          <p:cNvSpPr txBox="true"/>
          <p:nvPr/>
        </p:nvSpPr>
        <p:spPr>
          <a:xfrm rot="0">
            <a:off x="11674103" y="4870930"/>
            <a:ext cx="85042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9.50</a:t>
            </a:r>
          </a:p>
        </p:txBody>
      </p:sp>
      <p:sp>
        <p:nvSpPr>
          <p:cNvPr name="TextBox 9" id="9"/>
          <p:cNvSpPr txBox="true"/>
          <p:nvPr/>
        </p:nvSpPr>
        <p:spPr>
          <a:xfrm rot="0">
            <a:off x="9920642" y="6481731"/>
            <a:ext cx="85042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9.37</a:t>
            </a:r>
          </a:p>
        </p:txBody>
      </p:sp>
      <p:sp>
        <p:nvSpPr>
          <p:cNvPr name="TextBox 10" id="10"/>
          <p:cNvSpPr txBox="true"/>
          <p:nvPr/>
        </p:nvSpPr>
        <p:spPr>
          <a:xfrm rot="0">
            <a:off x="7600333" y="7959573"/>
            <a:ext cx="85042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9.33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0"/>
            <a:ext cx="18288000" cy="376305"/>
          </a:xfrm>
          <a:prstGeom prst="rect">
            <a:avLst/>
          </a:prstGeom>
          <a:solidFill>
            <a:srgbClr val="5271FF"/>
          </a:solidFill>
        </p:spPr>
      </p:sp>
      <p:sp>
        <p:nvSpPr>
          <p:cNvPr name="TextBox 3" id="3"/>
          <p:cNvSpPr txBox="true"/>
          <p:nvPr/>
        </p:nvSpPr>
        <p:spPr>
          <a:xfrm rot="0">
            <a:off x="2597583" y="616586"/>
            <a:ext cx="13092834" cy="412114"/>
          </a:xfrm>
          <a:prstGeom prst="rect">
            <a:avLst/>
          </a:prstGeom>
        </p:spPr>
        <p:txBody>
          <a:bodyPr anchor="t" rtlCol="false" tIns="0" lIns="0" bIns="0" rIns="0">
            <a:spAutoFit/>
          </a:bodyPr>
          <a:lstStyle/>
          <a:p>
            <a:pPr algn="ctr" marL="0" indent="0" lvl="0">
              <a:lnSpc>
                <a:spcPts val="3099"/>
              </a:lnSpc>
              <a:spcBef>
                <a:spcPct val="0"/>
              </a:spcBef>
            </a:pPr>
            <a:r>
              <a:rPr lang="en-US" b="true" sz="3099">
                <a:solidFill>
                  <a:srgbClr val="000000"/>
                </a:solidFill>
                <a:latin typeface="Now Bold"/>
                <a:ea typeface="Now Bold"/>
                <a:cs typeface="Now Bold"/>
                <a:sym typeface="Now Bold"/>
              </a:rPr>
              <a:t>TOP 5 ANIMES COM MAIS EPISÓDIOS</a:t>
            </a:r>
          </a:p>
        </p:txBody>
      </p:sp>
      <p:pic>
        <p:nvPicPr>
          <p:cNvPr name="Picture 4" id="4"/>
          <p:cNvPicPr>
            <a:picLocks noChangeAspect="true"/>
          </p:cNvPicPr>
          <p:nvPr/>
        </p:nvPicPr>
        <p:blipFill>
          <a:blip r:embed="rId2"/>
          <a:stretch>
            <a:fillRect/>
          </a:stretch>
        </p:blipFill>
        <p:spPr>
          <a:xfrm rot="0">
            <a:off x="-1637242" y="-711023"/>
            <a:ext cx="21562482" cy="11709047"/>
          </a:xfrm>
          <a:prstGeom prst="rect">
            <a:avLst/>
          </a:prstGeom>
        </p:spPr>
      </p:pic>
      <p:sp>
        <p:nvSpPr>
          <p:cNvPr name="TextBox 5" id="5"/>
          <p:cNvSpPr txBox="true"/>
          <p:nvPr/>
        </p:nvSpPr>
        <p:spPr>
          <a:xfrm rot="0">
            <a:off x="14636555" y="1702570"/>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1818</a:t>
            </a:r>
          </a:p>
        </p:txBody>
      </p:sp>
      <p:sp>
        <p:nvSpPr>
          <p:cNvPr name="TextBox 6" id="6"/>
          <p:cNvSpPr txBox="true"/>
          <p:nvPr/>
        </p:nvSpPr>
        <p:spPr>
          <a:xfrm rot="0">
            <a:off x="13183772" y="3297643"/>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1787</a:t>
            </a:r>
          </a:p>
        </p:txBody>
      </p:sp>
      <p:sp>
        <p:nvSpPr>
          <p:cNvPr name="TextBox 7" id="7"/>
          <p:cNvSpPr txBox="true"/>
          <p:nvPr/>
        </p:nvSpPr>
        <p:spPr>
          <a:xfrm rot="0">
            <a:off x="11596633" y="4870930"/>
            <a:ext cx="100536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1565</a:t>
            </a:r>
          </a:p>
        </p:txBody>
      </p:sp>
      <p:sp>
        <p:nvSpPr>
          <p:cNvPr name="TextBox 8" id="8"/>
          <p:cNvSpPr txBox="true"/>
          <p:nvPr/>
        </p:nvSpPr>
        <p:spPr>
          <a:xfrm rot="0">
            <a:off x="9842933" y="6481731"/>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1471</a:t>
            </a:r>
          </a:p>
        </p:txBody>
      </p:sp>
      <p:sp>
        <p:nvSpPr>
          <p:cNvPr name="TextBox 9" id="9"/>
          <p:cNvSpPr txBox="true"/>
          <p:nvPr/>
        </p:nvSpPr>
        <p:spPr>
          <a:xfrm rot="0">
            <a:off x="7522625" y="7959573"/>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1428</a:t>
            </a:r>
          </a:p>
        </p:txBody>
      </p:sp>
      <p:sp>
        <p:nvSpPr>
          <p:cNvPr name="TextBox 10" id="10"/>
          <p:cNvSpPr txBox="true"/>
          <p:nvPr/>
        </p:nvSpPr>
        <p:spPr>
          <a:xfrm rot="0">
            <a:off x="-37890" y="9690259"/>
            <a:ext cx="18325890" cy="596741"/>
          </a:xfrm>
          <a:prstGeom prst="rect">
            <a:avLst/>
          </a:prstGeom>
        </p:spPr>
        <p:txBody>
          <a:bodyPr anchor="t" rtlCol="false" tIns="0" lIns="0" bIns="0" rIns="0">
            <a:spAutoFit/>
          </a:bodyPr>
          <a:lstStyle/>
          <a:p>
            <a:pPr algn="ctr" marL="0" indent="0" lvl="0">
              <a:lnSpc>
                <a:spcPts val="2299"/>
              </a:lnSpc>
              <a:spcBef>
                <a:spcPct val="0"/>
              </a:spcBef>
            </a:pPr>
            <a:r>
              <a:rPr lang="en-US" b="true" sz="2299">
                <a:solidFill>
                  <a:srgbClr val="000000"/>
                </a:solidFill>
                <a:latin typeface="Now Bold"/>
                <a:ea typeface="Now Bold"/>
                <a:cs typeface="Now Bold"/>
                <a:sym typeface="Now Bold"/>
              </a:rPr>
              <a:t>OBS</a:t>
            </a:r>
            <a:r>
              <a:rPr lang="en-US" sz="2299">
                <a:solidFill>
                  <a:srgbClr val="000000"/>
                </a:solidFill>
                <a:latin typeface="Now"/>
                <a:ea typeface="Now"/>
                <a:cs typeface="Now"/>
                <a:sym typeface="Now"/>
              </a:rPr>
              <a:t>: FORAM LEVADOS EM CONSIDERAÇÃO SOMENTE OS JÁ CONCLUÍDOS; POR ISSO, GRANDES NOMES AINDA EM LANÇAMENTO NÃO ENTRARAM NO RANKING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0"/>
            <a:ext cx="18288000" cy="376305"/>
          </a:xfrm>
          <a:prstGeom prst="rect">
            <a:avLst/>
          </a:prstGeom>
          <a:solidFill>
            <a:srgbClr val="5271FF"/>
          </a:solidFill>
        </p:spPr>
      </p:sp>
      <p:sp>
        <p:nvSpPr>
          <p:cNvPr name="TextBox 3" id="3"/>
          <p:cNvSpPr txBox="true"/>
          <p:nvPr/>
        </p:nvSpPr>
        <p:spPr>
          <a:xfrm rot="0">
            <a:off x="2597583" y="616586"/>
            <a:ext cx="13092834" cy="412114"/>
          </a:xfrm>
          <a:prstGeom prst="rect">
            <a:avLst/>
          </a:prstGeom>
        </p:spPr>
        <p:txBody>
          <a:bodyPr anchor="t" rtlCol="false" tIns="0" lIns="0" bIns="0" rIns="0">
            <a:spAutoFit/>
          </a:bodyPr>
          <a:lstStyle/>
          <a:p>
            <a:pPr algn="ctr" marL="0" indent="0" lvl="0">
              <a:lnSpc>
                <a:spcPts val="3099"/>
              </a:lnSpc>
              <a:spcBef>
                <a:spcPct val="0"/>
              </a:spcBef>
            </a:pPr>
            <a:r>
              <a:rPr lang="en-US" b="true" sz="3099">
                <a:solidFill>
                  <a:srgbClr val="000000"/>
                </a:solidFill>
                <a:latin typeface="Now Bold"/>
                <a:ea typeface="Now Bold"/>
                <a:cs typeface="Now Bold"/>
                <a:sym typeface="Now Bold"/>
              </a:rPr>
              <a:t>TOP 5 OVAS MAIS BEM AVALIADOS</a:t>
            </a:r>
          </a:p>
        </p:txBody>
      </p:sp>
      <p:pic>
        <p:nvPicPr>
          <p:cNvPr name="Picture 4" id="4"/>
          <p:cNvPicPr>
            <a:picLocks noChangeAspect="true"/>
          </p:cNvPicPr>
          <p:nvPr/>
        </p:nvPicPr>
        <p:blipFill>
          <a:blip r:embed="rId2"/>
          <a:stretch>
            <a:fillRect/>
          </a:stretch>
        </p:blipFill>
        <p:spPr>
          <a:xfrm rot="0">
            <a:off x="-1705708" y="-337779"/>
            <a:ext cx="21699415" cy="11731869"/>
          </a:xfrm>
          <a:prstGeom prst="rect">
            <a:avLst/>
          </a:prstGeom>
        </p:spPr>
      </p:pic>
      <p:sp>
        <p:nvSpPr>
          <p:cNvPr name="TextBox 5" id="5"/>
          <p:cNvSpPr txBox="true"/>
          <p:nvPr/>
        </p:nvSpPr>
        <p:spPr>
          <a:xfrm rot="0">
            <a:off x="14636555" y="1702570"/>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1818</a:t>
            </a:r>
          </a:p>
        </p:txBody>
      </p:sp>
      <p:sp>
        <p:nvSpPr>
          <p:cNvPr name="TextBox 6" id="6"/>
          <p:cNvSpPr txBox="true"/>
          <p:nvPr/>
        </p:nvSpPr>
        <p:spPr>
          <a:xfrm rot="0">
            <a:off x="13183772" y="3297643"/>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1787</a:t>
            </a:r>
          </a:p>
        </p:txBody>
      </p:sp>
      <p:sp>
        <p:nvSpPr>
          <p:cNvPr name="TextBox 7" id="7"/>
          <p:cNvSpPr txBox="true"/>
          <p:nvPr/>
        </p:nvSpPr>
        <p:spPr>
          <a:xfrm rot="0">
            <a:off x="11596633" y="4870930"/>
            <a:ext cx="100536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1565</a:t>
            </a:r>
          </a:p>
        </p:txBody>
      </p:sp>
      <p:sp>
        <p:nvSpPr>
          <p:cNvPr name="TextBox 8" id="8"/>
          <p:cNvSpPr txBox="true"/>
          <p:nvPr/>
        </p:nvSpPr>
        <p:spPr>
          <a:xfrm rot="0">
            <a:off x="9842933" y="6481731"/>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1471</a:t>
            </a:r>
          </a:p>
        </p:txBody>
      </p:sp>
      <p:sp>
        <p:nvSpPr>
          <p:cNvPr name="TextBox 9" id="9"/>
          <p:cNvSpPr txBox="true"/>
          <p:nvPr/>
        </p:nvSpPr>
        <p:spPr>
          <a:xfrm rot="0">
            <a:off x="7522625" y="7959573"/>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1428</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911499" y="-9525"/>
            <a:ext cx="13376501" cy="10546143"/>
            <a:chOff x="0" y="0"/>
            <a:chExt cx="3523029" cy="2777585"/>
          </a:xfrm>
        </p:grpSpPr>
        <p:sp>
          <p:nvSpPr>
            <p:cNvPr name="Freeform 3" id="3"/>
            <p:cNvSpPr/>
            <p:nvPr/>
          </p:nvSpPr>
          <p:spPr>
            <a:xfrm flipH="false" flipV="false" rot="0">
              <a:off x="0" y="0"/>
              <a:ext cx="3523029" cy="2777585"/>
            </a:xfrm>
            <a:custGeom>
              <a:avLst/>
              <a:gdLst/>
              <a:ahLst/>
              <a:cxnLst/>
              <a:rect r="r" b="b" t="t" l="l"/>
              <a:pathLst>
                <a:path h="2777585" w="3523029">
                  <a:moveTo>
                    <a:pt x="0" y="0"/>
                  </a:moveTo>
                  <a:lnTo>
                    <a:pt x="3523029" y="0"/>
                  </a:lnTo>
                  <a:lnTo>
                    <a:pt x="3523029" y="2777585"/>
                  </a:lnTo>
                  <a:lnTo>
                    <a:pt x="0" y="2777585"/>
                  </a:lnTo>
                  <a:close/>
                </a:path>
              </a:pathLst>
            </a:custGeom>
            <a:solidFill>
              <a:srgbClr val="3F6DB4"/>
            </a:solidFill>
          </p:spPr>
        </p:sp>
        <p:sp>
          <p:nvSpPr>
            <p:cNvPr name="TextBox 4" id="4"/>
            <p:cNvSpPr txBox="true"/>
            <p:nvPr/>
          </p:nvSpPr>
          <p:spPr>
            <a:xfrm>
              <a:off x="0" y="-123825"/>
              <a:ext cx="3523029" cy="2901410"/>
            </a:xfrm>
            <a:prstGeom prst="rect">
              <a:avLst/>
            </a:prstGeom>
          </p:spPr>
          <p:txBody>
            <a:bodyPr anchor="ctr" rtlCol="false" tIns="50800" lIns="50800" bIns="50800" rIns="50800"/>
            <a:lstStyle/>
            <a:p>
              <a:pPr algn="ctr">
                <a:lnSpc>
                  <a:spcPts val="4249"/>
                </a:lnSpc>
              </a:pPr>
            </a:p>
          </p:txBody>
        </p:sp>
      </p:grpSp>
      <p:sp>
        <p:nvSpPr>
          <p:cNvPr name="Freeform 5" id="5"/>
          <p:cNvSpPr/>
          <p:nvPr/>
        </p:nvSpPr>
        <p:spPr>
          <a:xfrm flipH="false" flipV="false" rot="0">
            <a:off x="0" y="777723"/>
            <a:ext cx="4911499" cy="8731553"/>
          </a:xfrm>
          <a:custGeom>
            <a:avLst/>
            <a:gdLst/>
            <a:ahLst/>
            <a:cxnLst/>
            <a:rect r="r" b="b" t="t" l="l"/>
            <a:pathLst>
              <a:path h="8731553" w="4911499">
                <a:moveTo>
                  <a:pt x="0" y="0"/>
                </a:moveTo>
                <a:lnTo>
                  <a:pt x="4911499" y="0"/>
                </a:lnTo>
                <a:lnTo>
                  <a:pt x="4911499" y="8731554"/>
                </a:lnTo>
                <a:lnTo>
                  <a:pt x="0" y="8731554"/>
                </a:lnTo>
                <a:lnTo>
                  <a:pt x="0" y="0"/>
                </a:lnTo>
                <a:close/>
              </a:path>
            </a:pathLst>
          </a:custGeom>
          <a:blipFill>
            <a:blip r:embed="rId2"/>
            <a:stretch>
              <a:fillRect l="0" t="0" r="0" b="0"/>
            </a:stretch>
          </a:blipFill>
        </p:spPr>
      </p:sp>
      <p:sp>
        <p:nvSpPr>
          <p:cNvPr name="TextBox 6" id="6"/>
          <p:cNvSpPr txBox="true"/>
          <p:nvPr/>
        </p:nvSpPr>
        <p:spPr>
          <a:xfrm rot="0">
            <a:off x="4911499" y="455768"/>
            <a:ext cx="13376501" cy="1222063"/>
          </a:xfrm>
          <a:prstGeom prst="rect">
            <a:avLst/>
          </a:prstGeom>
        </p:spPr>
        <p:txBody>
          <a:bodyPr anchor="t" rtlCol="false" tIns="0" lIns="0" bIns="0" rIns="0">
            <a:spAutoFit/>
          </a:bodyPr>
          <a:lstStyle/>
          <a:p>
            <a:pPr algn="ctr" marL="0" indent="0" lvl="0">
              <a:lnSpc>
                <a:spcPts val="4600"/>
              </a:lnSpc>
              <a:spcBef>
                <a:spcPct val="0"/>
              </a:spcBef>
            </a:pPr>
            <a:r>
              <a:rPr lang="en-US" b="true" sz="4600">
                <a:solidFill>
                  <a:srgbClr val="FFFFFF"/>
                </a:solidFill>
                <a:latin typeface="Now Bold"/>
                <a:ea typeface="Now Bold"/>
                <a:cs typeface="Now Bold"/>
                <a:sym typeface="Now Bold"/>
              </a:rPr>
              <a:t>CONCLUSÃO GERAL DA ANÁLISE DE DADOS SOBRE ANIMES</a:t>
            </a:r>
          </a:p>
        </p:txBody>
      </p:sp>
      <p:sp>
        <p:nvSpPr>
          <p:cNvPr name="TextBox 7" id="7"/>
          <p:cNvSpPr txBox="true"/>
          <p:nvPr/>
        </p:nvSpPr>
        <p:spPr>
          <a:xfrm rot="0">
            <a:off x="5085825" y="2013728"/>
            <a:ext cx="13027848" cy="7840503"/>
          </a:xfrm>
          <a:prstGeom prst="rect">
            <a:avLst/>
          </a:prstGeom>
        </p:spPr>
        <p:txBody>
          <a:bodyPr anchor="t" rtlCol="false" tIns="0" lIns="0" bIns="0" rIns="0">
            <a:spAutoFit/>
          </a:bodyPr>
          <a:lstStyle/>
          <a:p>
            <a:pPr algn="ctr" marL="626107" indent="-313054" lvl="1">
              <a:lnSpc>
                <a:spcPts val="2609"/>
              </a:lnSpc>
              <a:buFont typeface="Arial"/>
              <a:buChar char="•"/>
            </a:pPr>
            <a:r>
              <a:rPr lang="en-US" sz="2899">
                <a:solidFill>
                  <a:srgbClr val="FFFFFF"/>
                </a:solidFill>
                <a:latin typeface="Nunito"/>
                <a:ea typeface="Nunito"/>
                <a:cs typeface="Nunito"/>
                <a:sym typeface="Nunito"/>
              </a:rPr>
              <a:t>A análise dos dados revelou um panorama diversificado e fascinante do mundo dos animes, tanto em termos de gêneros quanto de formatos e avaliações. Comédia lidera como o gênero mais produzido, com 4575 títulos, evidenciando a preferência por narrativas leves e humorísticas. No entanto, gêneros como Ação, Aventura e Fantasia também demonstram grande popularidade, refletindo o interesse do público por histórias dinâmicas, exploratórias e repletas de elementos imaginativos.</a:t>
            </a:r>
          </a:p>
          <a:p>
            <a:pPr algn="ctr">
              <a:lnSpc>
                <a:spcPts val="2609"/>
              </a:lnSpc>
            </a:pPr>
          </a:p>
          <a:p>
            <a:pPr algn="ctr" marL="626107" indent="-313054" lvl="1">
              <a:lnSpc>
                <a:spcPts val="2609"/>
              </a:lnSpc>
              <a:buFont typeface="Arial"/>
              <a:buChar char="•"/>
            </a:pPr>
            <a:r>
              <a:rPr lang="en-US" sz="2899">
                <a:solidFill>
                  <a:srgbClr val="FFFFFF"/>
                </a:solidFill>
                <a:latin typeface="Nunito"/>
                <a:ea typeface="Nunito"/>
                <a:cs typeface="Nunito"/>
                <a:sym typeface="Nunito"/>
              </a:rPr>
              <a:t>Quando analisamos os formatos, os animes de TV se destacam não apenas pela quantidade de episódios (média de 35.9 episódios), mas também pela avaliação média mais alta (6.90). Isso sugere que o formato serializado permite um desenvolvimento mais profundo das tramas e personagens, o que contribui para a satisfação do público. Por outro lado, OVAs e Especiais também apresentam boas avaliações, apesar da menor quantidade de episódios, mostrando que histórias curtas podem ser igualmente impactantes.</a:t>
            </a:r>
          </a:p>
          <a:p>
            <a:pPr algn="ctr">
              <a:lnSpc>
                <a:spcPts val="2609"/>
              </a:lnSpc>
            </a:pPr>
          </a:p>
          <a:p>
            <a:pPr algn="ctr">
              <a:lnSpc>
                <a:spcPts val="2609"/>
              </a:lnSpc>
            </a:pPr>
          </a:p>
          <a:p>
            <a:pPr algn="ctr" marL="626107" indent="-313054" lvl="1">
              <a:lnSpc>
                <a:spcPts val="2609"/>
              </a:lnSpc>
              <a:buFont typeface="Arial"/>
              <a:buChar char="•"/>
            </a:pPr>
            <a:r>
              <a:rPr lang="en-US" sz="2899">
                <a:solidFill>
                  <a:srgbClr val="FFFFFF"/>
                </a:solidFill>
                <a:latin typeface="Nunito"/>
                <a:ea typeface="Nunito"/>
                <a:cs typeface="Nunito"/>
                <a:sym typeface="Nunito"/>
              </a:rPr>
              <a:t>A diversidade de formatos como Filmes, ONAs e produções focadas em Música demonstra a flexibilidade da indústria em atender diferentes nichos e preferências. No entanto, é interessante notar que animes de Música apresentaram a menor avaliação média (5.59), indicando um possível desafio em manter a qualidade ou um público mais restrito.</a:t>
            </a:r>
          </a:p>
          <a:p>
            <a:pPr algn="ctr">
              <a:lnSpc>
                <a:spcPts val="260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911499" y="-9525"/>
            <a:ext cx="13376501" cy="10546143"/>
            <a:chOff x="0" y="0"/>
            <a:chExt cx="3523029" cy="2777585"/>
          </a:xfrm>
        </p:grpSpPr>
        <p:sp>
          <p:nvSpPr>
            <p:cNvPr name="Freeform 3" id="3"/>
            <p:cNvSpPr/>
            <p:nvPr/>
          </p:nvSpPr>
          <p:spPr>
            <a:xfrm flipH="false" flipV="false" rot="0">
              <a:off x="0" y="0"/>
              <a:ext cx="3523029" cy="2777585"/>
            </a:xfrm>
            <a:custGeom>
              <a:avLst/>
              <a:gdLst/>
              <a:ahLst/>
              <a:cxnLst/>
              <a:rect r="r" b="b" t="t" l="l"/>
              <a:pathLst>
                <a:path h="2777585" w="3523029">
                  <a:moveTo>
                    <a:pt x="0" y="0"/>
                  </a:moveTo>
                  <a:lnTo>
                    <a:pt x="3523029" y="0"/>
                  </a:lnTo>
                  <a:lnTo>
                    <a:pt x="3523029" y="2777585"/>
                  </a:lnTo>
                  <a:lnTo>
                    <a:pt x="0" y="2777585"/>
                  </a:lnTo>
                  <a:close/>
                </a:path>
              </a:pathLst>
            </a:custGeom>
            <a:solidFill>
              <a:srgbClr val="3F6DB4"/>
            </a:solidFill>
          </p:spPr>
        </p:sp>
        <p:sp>
          <p:nvSpPr>
            <p:cNvPr name="TextBox 4" id="4"/>
            <p:cNvSpPr txBox="true"/>
            <p:nvPr/>
          </p:nvSpPr>
          <p:spPr>
            <a:xfrm>
              <a:off x="0" y="-123825"/>
              <a:ext cx="3523029" cy="2901410"/>
            </a:xfrm>
            <a:prstGeom prst="rect">
              <a:avLst/>
            </a:prstGeom>
          </p:spPr>
          <p:txBody>
            <a:bodyPr anchor="ctr" rtlCol="false" tIns="50800" lIns="50800" bIns="50800" rIns="50800"/>
            <a:lstStyle/>
            <a:p>
              <a:pPr algn="ctr">
                <a:lnSpc>
                  <a:spcPts val="4249"/>
                </a:lnSpc>
              </a:pPr>
            </a:p>
          </p:txBody>
        </p:sp>
      </p:grpSp>
      <p:sp>
        <p:nvSpPr>
          <p:cNvPr name="Freeform 5" id="5"/>
          <p:cNvSpPr/>
          <p:nvPr/>
        </p:nvSpPr>
        <p:spPr>
          <a:xfrm flipH="false" flipV="false" rot="0">
            <a:off x="0" y="777723"/>
            <a:ext cx="4911499" cy="8731553"/>
          </a:xfrm>
          <a:custGeom>
            <a:avLst/>
            <a:gdLst/>
            <a:ahLst/>
            <a:cxnLst/>
            <a:rect r="r" b="b" t="t" l="l"/>
            <a:pathLst>
              <a:path h="8731553" w="4911499">
                <a:moveTo>
                  <a:pt x="0" y="0"/>
                </a:moveTo>
                <a:lnTo>
                  <a:pt x="4911499" y="0"/>
                </a:lnTo>
                <a:lnTo>
                  <a:pt x="4911499" y="8731554"/>
                </a:lnTo>
                <a:lnTo>
                  <a:pt x="0" y="8731554"/>
                </a:lnTo>
                <a:lnTo>
                  <a:pt x="0" y="0"/>
                </a:lnTo>
                <a:close/>
              </a:path>
            </a:pathLst>
          </a:custGeom>
          <a:blipFill>
            <a:blip r:embed="rId2"/>
            <a:stretch>
              <a:fillRect l="0" t="0" r="0" b="0"/>
            </a:stretch>
          </a:blipFill>
        </p:spPr>
      </p:sp>
      <p:sp>
        <p:nvSpPr>
          <p:cNvPr name="TextBox 6" id="6"/>
          <p:cNvSpPr txBox="true"/>
          <p:nvPr/>
        </p:nvSpPr>
        <p:spPr>
          <a:xfrm rot="0">
            <a:off x="4911499" y="455768"/>
            <a:ext cx="13376501" cy="1222063"/>
          </a:xfrm>
          <a:prstGeom prst="rect">
            <a:avLst/>
          </a:prstGeom>
        </p:spPr>
        <p:txBody>
          <a:bodyPr anchor="t" rtlCol="false" tIns="0" lIns="0" bIns="0" rIns="0">
            <a:spAutoFit/>
          </a:bodyPr>
          <a:lstStyle/>
          <a:p>
            <a:pPr algn="ctr" marL="0" indent="0" lvl="0">
              <a:lnSpc>
                <a:spcPts val="4600"/>
              </a:lnSpc>
              <a:spcBef>
                <a:spcPct val="0"/>
              </a:spcBef>
            </a:pPr>
            <a:r>
              <a:rPr lang="en-US" b="true" sz="4600">
                <a:solidFill>
                  <a:srgbClr val="FFFFFF"/>
                </a:solidFill>
                <a:latin typeface="Now Bold"/>
                <a:ea typeface="Now Bold"/>
                <a:cs typeface="Now Bold"/>
                <a:sym typeface="Now Bold"/>
              </a:rPr>
              <a:t>CONCLUSÃO GERAL DA ANÁLISE DE DADOS SOBRE ANIMES PT.2</a:t>
            </a:r>
          </a:p>
        </p:txBody>
      </p:sp>
      <p:sp>
        <p:nvSpPr>
          <p:cNvPr name="TextBox 7" id="7"/>
          <p:cNvSpPr txBox="true"/>
          <p:nvPr/>
        </p:nvSpPr>
        <p:spPr>
          <a:xfrm rot="0">
            <a:off x="5260152" y="2166999"/>
            <a:ext cx="12679195" cy="7536814"/>
          </a:xfrm>
          <a:prstGeom prst="rect">
            <a:avLst/>
          </a:prstGeom>
        </p:spPr>
        <p:txBody>
          <a:bodyPr anchor="t" rtlCol="false" tIns="0" lIns="0" bIns="0" rIns="0">
            <a:spAutoFit/>
          </a:bodyPr>
          <a:lstStyle/>
          <a:p>
            <a:pPr algn="ctr" marL="712467" indent="-356233" lvl="1">
              <a:lnSpc>
                <a:spcPts val="2969"/>
              </a:lnSpc>
              <a:buFont typeface="Arial"/>
              <a:buChar char="•"/>
            </a:pPr>
            <a:r>
              <a:rPr lang="en-US" sz="3299">
                <a:solidFill>
                  <a:srgbClr val="FFFFFF"/>
                </a:solidFill>
                <a:latin typeface="Nunito"/>
                <a:ea typeface="Nunito"/>
                <a:cs typeface="Nunito"/>
                <a:sym typeface="Nunito"/>
              </a:rPr>
              <a:t>Os rankings dos animes com maior avaliação e maior número de episódios também revelam tendências importantes. Títulos como Kimi no Na wa e Ginga Eiyuu Densetsu mostram que tanto obras populares quanto clássicos cult têm espaço no topo das preferências. Já os animes com mais episódios, como Oyaku Club e Doraemon, evidenciam o sucesso de séries longas que atravessam gerações.</a:t>
            </a:r>
          </a:p>
          <a:p>
            <a:pPr algn="ctr">
              <a:lnSpc>
                <a:spcPts val="2969"/>
              </a:lnSpc>
            </a:pPr>
          </a:p>
          <a:p>
            <a:pPr algn="ctr" marL="712467" indent="-356233" lvl="1">
              <a:lnSpc>
                <a:spcPts val="2969"/>
              </a:lnSpc>
              <a:buFont typeface="Arial"/>
              <a:buChar char="•"/>
            </a:pPr>
            <a:r>
              <a:rPr lang="en-US" sz="3299">
                <a:solidFill>
                  <a:srgbClr val="FFFFFF"/>
                </a:solidFill>
                <a:latin typeface="Nunito"/>
                <a:ea typeface="Nunito"/>
                <a:cs typeface="Nunito"/>
                <a:sym typeface="Nunito"/>
              </a:rPr>
              <a:t>Em resumo, a análise evidencia não apenas a riqueza de gêneros e formatos, mas também como diferentes fatores – como duração, estilo narrativo e público-alvo – influenciam a produção e a recepção dos animes. </a:t>
            </a:r>
          </a:p>
          <a:p>
            <a:pPr algn="ctr">
              <a:lnSpc>
                <a:spcPts val="2969"/>
              </a:lnSpc>
            </a:pPr>
          </a:p>
          <a:p>
            <a:pPr algn="ctr" marL="712467" indent="-356233" lvl="1">
              <a:lnSpc>
                <a:spcPts val="2969"/>
              </a:lnSpc>
              <a:buFont typeface="Arial"/>
              <a:buChar char="•"/>
            </a:pPr>
            <a:r>
              <a:rPr lang="en-US" sz="3299">
                <a:solidFill>
                  <a:srgbClr val="FFFFFF"/>
                </a:solidFill>
                <a:latin typeface="Nunito"/>
                <a:ea typeface="Nunito"/>
                <a:cs typeface="Nunito"/>
                <a:sym typeface="Nunito"/>
              </a:rPr>
              <a:t>Esses insights são valiosos tanto para produtores que buscam entender o mercado quanto para fãs que desejam explorar novos estilos e formatos. </a:t>
            </a:r>
          </a:p>
          <a:p>
            <a:pPr algn="ctr">
              <a:lnSpc>
                <a:spcPts val="2969"/>
              </a:lnSpc>
            </a:pPr>
          </a:p>
          <a:p>
            <a:pPr algn="ctr" marL="712467" indent="-356233" lvl="1">
              <a:lnSpc>
                <a:spcPts val="2969"/>
              </a:lnSpc>
              <a:buFont typeface="Arial"/>
              <a:buChar char="•"/>
            </a:pPr>
            <a:r>
              <a:rPr lang="en-US" sz="3299">
                <a:solidFill>
                  <a:srgbClr val="FFFFFF"/>
                </a:solidFill>
                <a:latin typeface="Nunito"/>
                <a:ea typeface="Nunito"/>
                <a:cs typeface="Nunito"/>
                <a:sym typeface="Nunito"/>
              </a:rPr>
              <a:t>A indústria de animes continua a evoluir, adaptando-se às tendências do público e oferecendo uma variedade de experiências que cativam audiências ao redor do mundo.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9027713"/>
            <a:ext cx="18288000" cy="1259287"/>
          </a:xfrm>
          <a:prstGeom prst="rect">
            <a:avLst/>
          </a:prstGeom>
          <a:solidFill>
            <a:srgbClr val="FFC300"/>
          </a:solidFill>
        </p:spPr>
      </p:sp>
      <p:sp>
        <p:nvSpPr>
          <p:cNvPr name="AutoShape 3" id="3"/>
          <p:cNvSpPr/>
          <p:nvPr/>
        </p:nvSpPr>
        <p:spPr>
          <a:xfrm rot="0">
            <a:off x="0" y="0"/>
            <a:ext cx="18288000" cy="1259287"/>
          </a:xfrm>
          <a:prstGeom prst="rect">
            <a:avLst/>
          </a:prstGeom>
          <a:solidFill>
            <a:srgbClr val="ED1B24"/>
          </a:solidFill>
        </p:spPr>
      </p:sp>
      <p:sp>
        <p:nvSpPr>
          <p:cNvPr name="Freeform 4" id="4"/>
          <p:cNvSpPr/>
          <p:nvPr/>
        </p:nvSpPr>
        <p:spPr>
          <a:xfrm flipH="false" flipV="false" rot="0">
            <a:off x="3810106" y="2735640"/>
            <a:ext cx="10667788" cy="6000631"/>
          </a:xfrm>
          <a:custGeom>
            <a:avLst/>
            <a:gdLst/>
            <a:ahLst/>
            <a:cxnLst/>
            <a:rect r="r" b="b" t="t" l="l"/>
            <a:pathLst>
              <a:path h="6000631" w="10667788">
                <a:moveTo>
                  <a:pt x="0" y="0"/>
                </a:moveTo>
                <a:lnTo>
                  <a:pt x="10667788" y="0"/>
                </a:lnTo>
                <a:lnTo>
                  <a:pt x="10667788" y="6000630"/>
                </a:lnTo>
                <a:lnTo>
                  <a:pt x="0" y="6000630"/>
                </a:lnTo>
                <a:lnTo>
                  <a:pt x="0" y="0"/>
                </a:lnTo>
                <a:close/>
              </a:path>
            </a:pathLst>
          </a:custGeom>
          <a:blipFill>
            <a:blip r:embed="rId2"/>
            <a:stretch>
              <a:fillRect l="0" t="0" r="0" b="0"/>
            </a:stretch>
          </a:blipFill>
          <a:ln cap="rnd">
            <a:noFill/>
            <a:prstDash val="solid"/>
            <a:round/>
          </a:ln>
        </p:spPr>
      </p:sp>
      <p:sp>
        <p:nvSpPr>
          <p:cNvPr name="TextBox 5" id="5"/>
          <p:cNvSpPr txBox="true"/>
          <p:nvPr/>
        </p:nvSpPr>
        <p:spPr>
          <a:xfrm rot="0">
            <a:off x="4124325" y="1228725"/>
            <a:ext cx="10039350" cy="1549436"/>
          </a:xfrm>
          <a:prstGeom prst="rect">
            <a:avLst/>
          </a:prstGeom>
        </p:spPr>
        <p:txBody>
          <a:bodyPr anchor="t" rtlCol="false" tIns="0" lIns="0" bIns="0" rIns="0">
            <a:spAutoFit/>
          </a:bodyPr>
          <a:lstStyle/>
          <a:p>
            <a:pPr algn="ctr" marL="0" indent="0" lvl="0">
              <a:lnSpc>
                <a:spcPts val="11501"/>
              </a:lnSpc>
              <a:spcBef>
                <a:spcPct val="0"/>
              </a:spcBef>
            </a:pPr>
            <a:r>
              <a:rPr lang="en-US" b="true" sz="11501">
                <a:solidFill>
                  <a:srgbClr val="765DC7"/>
                </a:solidFill>
                <a:latin typeface="Bernoru"/>
                <a:ea typeface="Bernoru"/>
                <a:cs typeface="Bernoru"/>
                <a:sym typeface="Bernoru"/>
              </a:rPr>
              <a:t>OBRIGADO!</a:t>
            </a:r>
          </a:p>
        </p:txBody>
      </p:sp>
      <p:grpSp>
        <p:nvGrpSpPr>
          <p:cNvPr name="Group 6" id="6"/>
          <p:cNvGrpSpPr/>
          <p:nvPr/>
        </p:nvGrpSpPr>
        <p:grpSpPr>
          <a:xfrm rot="0">
            <a:off x="3885591" y="219780"/>
            <a:ext cx="10516817" cy="788053"/>
            <a:chOff x="0" y="0"/>
            <a:chExt cx="14022423" cy="1050737"/>
          </a:xfrm>
        </p:grpSpPr>
        <p:sp>
          <p:nvSpPr>
            <p:cNvPr name="Freeform 7" id="7"/>
            <p:cNvSpPr/>
            <p:nvPr/>
          </p:nvSpPr>
          <p:spPr>
            <a:xfrm flipH="false" flipV="false" rot="0">
              <a:off x="0" y="0"/>
              <a:ext cx="1050737" cy="1050737"/>
            </a:xfrm>
            <a:custGeom>
              <a:avLst/>
              <a:gdLst/>
              <a:ahLst/>
              <a:cxnLst/>
              <a:rect r="r" b="b" t="t" l="l"/>
              <a:pathLst>
                <a:path h="1050737" w="1050737">
                  <a:moveTo>
                    <a:pt x="0" y="0"/>
                  </a:moveTo>
                  <a:lnTo>
                    <a:pt x="1050737" y="0"/>
                  </a:lnTo>
                  <a:lnTo>
                    <a:pt x="1050737" y="1050737"/>
                  </a:lnTo>
                  <a:lnTo>
                    <a:pt x="0" y="1050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50737" y="-95250"/>
              <a:ext cx="4752816" cy="1074750"/>
            </a:xfrm>
            <a:prstGeom prst="rect">
              <a:avLst/>
            </a:prstGeom>
          </p:spPr>
          <p:txBody>
            <a:bodyPr anchor="t" rtlCol="false" tIns="0" lIns="0" bIns="0" rIns="0">
              <a:spAutoFit/>
            </a:bodyPr>
            <a:lstStyle/>
            <a:p>
              <a:pPr algn="ctr">
                <a:lnSpc>
                  <a:spcPts val="6758"/>
                </a:lnSpc>
                <a:spcBef>
                  <a:spcPct val="0"/>
                </a:spcBef>
              </a:pPr>
              <a:r>
                <a:rPr lang="en-US" b="true" sz="4827">
                  <a:solidFill>
                    <a:srgbClr val="FFFFFF"/>
                  </a:solidFill>
                  <a:latin typeface="Raleway Bold"/>
                  <a:ea typeface="Raleway Bold"/>
                  <a:cs typeface="Raleway Bold"/>
                  <a:sym typeface="Raleway Bold"/>
                </a:rPr>
                <a:t>newmanlira</a:t>
              </a:r>
            </a:p>
          </p:txBody>
        </p:sp>
        <p:sp>
          <p:nvSpPr>
            <p:cNvPr name="Freeform 9" id="9"/>
            <p:cNvSpPr/>
            <p:nvPr/>
          </p:nvSpPr>
          <p:spPr>
            <a:xfrm flipH="false" flipV="false" rot="0">
              <a:off x="8170797" y="0"/>
              <a:ext cx="1098810" cy="1050737"/>
            </a:xfrm>
            <a:custGeom>
              <a:avLst/>
              <a:gdLst/>
              <a:ahLst/>
              <a:cxnLst/>
              <a:rect r="r" b="b" t="t" l="l"/>
              <a:pathLst>
                <a:path h="1050737" w="1098810">
                  <a:moveTo>
                    <a:pt x="0" y="0"/>
                  </a:moveTo>
                  <a:lnTo>
                    <a:pt x="1098811" y="0"/>
                  </a:lnTo>
                  <a:lnTo>
                    <a:pt x="1098811" y="1050737"/>
                  </a:lnTo>
                  <a:lnTo>
                    <a:pt x="0" y="1050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9269608" y="-95250"/>
              <a:ext cx="4752816" cy="1074750"/>
            </a:xfrm>
            <a:prstGeom prst="rect">
              <a:avLst/>
            </a:prstGeom>
          </p:spPr>
          <p:txBody>
            <a:bodyPr anchor="t" rtlCol="false" tIns="0" lIns="0" bIns="0" rIns="0">
              <a:spAutoFit/>
            </a:bodyPr>
            <a:lstStyle/>
            <a:p>
              <a:pPr algn="ctr">
                <a:lnSpc>
                  <a:spcPts val="6758"/>
                </a:lnSpc>
                <a:spcBef>
                  <a:spcPct val="0"/>
                </a:spcBef>
              </a:pPr>
              <a:r>
                <a:rPr lang="en-US" b="true" sz="4827">
                  <a:solidFill>
                    <a:srgbClr val="FFFFFF"/>
                  </a:solidFill>
                  <a:latin typeface="Raleway Bold"/>
                  <a:ea typeface="Raleway Bold"/>
                  <a:cs typeface="Raleway Bold"/>
                  <a:sym typeface="Raleway Bold"/>
                </a:rPr>
                <a:t>newmanlira</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0"/>
            <a:ext cx="18288000" cy="1865050"/>
          </a:xfrm>
          <a:prstGeom prst="rect">
            <a:avLst/>
          </a:prstGeom>
          <a:solidFill>
            <a:srgbClr val="5271FF"/>
          </a:solidFill>
        </p:spPr>
      </p:sp>
      <p:sp>
        <p:nvSpPr>
          <p:cNvPr name="Freeform 3" id="3"/>
          <p:cNvSpPr/>
          <p:nvPr/>
        </p:nvSpPr>
        <p:spPr>
          <a:xfrm flipH="false" flipV="false" rot="0">
            <a:off x="10575674" y="149459"/>
            <a:ext cx="5286521" cy="1566132"/>
          </a:xfrm>
          <a:custGeom>
            <a:avLst/>
            <a:gdLst/>
            <a:ahLst/>
            <a:cxnLst/>
            <a:rect r="r" b="b" t="t" l="l"/>
            <a:pathLst>
              <a:path h="1566132" w="5286521">
                <a:moveTo>
                  <a:pt x="0" y="0"/>
                </a:moveTo>
                <a:lnTo>
                  <a:pt x="5286521" y="0"/>
                </a:lnTo>
                <a:lnTo>
                  <a:pt x="5286521" y="1566132"/>
                </a:lnTo>
                <a:lnTo>
                  <a:pt x="0" y="1566132"/>
                </a:lnTo>
                <a:lnTo>
                  <a:pt x="0" y="0"/>
                </a:lnTo>
                <a:close/>
              </a:path>
            </a:pathLst>
          </a:custGeom>
          <a:blipFill>
            <a:blip r:embed="rId2"/>
            <a:stretch>
              <a:fillRect l="0" t="0" r="0" b="0"/>
            </a:stretch>
          </a:blipFill>
        </p:spPr>
      </p:sp>
      <p:sp>
        <p:nvSpPr>
          <p:cNvPr name="Freeform 4" id="4"/>
          <p:cNvSpPr/>
          <p:nvPr/>
        </p:nvSpPr>
        <p:spPr>
          <a:xfrm flipH="false" flipV="false" rot="0">
            <a:off x="3644368" y="1998702"/>
            <a:ext cx="2849395" cy="2849395"/>
          </a:xfrm>
          <a:custGeom>
            <a:avLst/>
            <a:gdLst/>
            <a:ahLst/>
            <a:cxnLst/>
            <a:rect r="r" b="b" t="t" l="l"/>
            <a:pathLst>
              <a:path h="2849395" w="2849395">
                <a:moveTo>
                  <a:pt x="0" y="0"/>
                </a:moveTo>
                <a:lnTo>
                  <a:pt x="2849395" y="0"/>
                </a:lnTo>
                <a:lnTo>
                  <a:pt x="2849395" y="2849396"/>
                </a:lnTo>
                <a:lnTo>
                  <a:pt x="0" y="2849396"/>
                </a:lnTo>
                <a:lnTo>
                  <a:pt x="0" y="0"/>
                </a:lnTo>
                <a:close/>
              </a:path>
            </a:pathLst>
          </a:custGeom>
          <a:blipFill>
            <a:blip r:embed="rId3"/>
            <a:stretch>
              <a:fillRect l="0" t="0" r="0" b="0"/>
            </a:stretch>
          </a:blipFill>
        </p:spPr>
      </p:sp>
      <p:sp>
        <p:nvSpPr>
          <p:cNvPr name="Freeform 5" id="5"/>
          <p:cNvSpPr/>
          <p:nvPr/>
        </p:nvSpPr>
        <p:spPr>
          <a:xfrm flipH="false" flipV="false" rot="0">
            <a:off x="3533494" y="5981451"/>
            <a:ext cx="3012159" cy="3003504"/>
          </a:xfrm>
          <a:custGeom>
            <a:avLst/>
            <a:gdLst/>
            <a:ahLst/>
            <a:cxnLst/>
            <a:rect r="r" b="b" t="t" l="l"/>
            <a:pathLst>
              <a:path h="3003504" w="3012159">
                <a:moveTo>
                  <a:pt x="0" y="0"/>
                </a:moveTo>
                <a:lnTo>
                  <a:pt x="3012159" y="0"/>
                </a:lnTo>
                <a:lnTo>
                  <a:pt x="3012159" y="3003504"/>
                </a:lnTo>
                <a:lnTo>
                  <a:pt x="0" y="3003504"/>
                </a:lnTo>
                <a:lnTo>
                  <a:pt x="0" y="0"/>
                </a:lnTo>
                <a:close/>
              </a:path>
            </a:pathLst>
          </a:custGeom>
          <a:blipFill>
            <a:blip r:embed="rId4"/>
            <a:stretch>
              <a:fillRect l="0" t="0" r="0" b="0"/>
            </a:stretch>
          </a:blipFill>
        </p:spPr>
      </p:sp>
      <p:sp>
        <p:nvSpPr>
          <p:cNvPr name="Freeform 6" id="6"/>
          <p:cNvSpPr/>
          <p:nvPr/>
        </p:nvSpPr>
        <p:spPr>
          <a:xfrm flipH="false" flipV="false" rot="0">
            <a:off x="11740798" y="1998702"/>
            <a:ext cx="2956273" cy="2956273"/>
          </a:xfrm>
          <a:custGeom>
            <a:avLst/>
            <a:gdLst/>
            <a:ahLst/>
            <a:cxnLst/>
            <a:rect r="r" b="b" t="t" l="l"/>
            <a:pathLst>
              <a:path h="2956273" w="2956273">
                <a:moveTo>
                  <a:pt x="0" y="0"/>
                </a:moveTo>
                <a:lnTo>
                  <a:pt x="2956273" y="0"/>
                </a:lnTo>
                <a:lnTo>
                  <a:pt x="2956273" y="2956273"/>
                </a:lnTo>
                <a:lnTo>
                  <a:pt x="0" y="2956273"/>
                </a:lnTo>
                <a:lnTo>
                  <a:pt x="0" y="0"/>
                </a:lnTo>
                <a:close/>
              </a:path>
            </a:pathLst>
          </a:custGeom>
          <a:blipFill>
            <a:blip r:embed="rId5"/>
            <a:stretch>
              <a:fillRect l="0" t="0" r="0" b="0"/>
            </a:stretch>
          </a:blipFill>
        </p:spPr>
      </p:sp>
      <p:sp>
        <p:nvSpPr>
          <p:cNvPr name="Freeform 7" id="7"/>
          <p:cNvSpPr/>
          <p:nvPr/>
        </p:nvSpPr>
        <p:spPr>
          <a:xfrm flipH="false" flipV="false" rot="0">
            <a:off x="11545732" y="5981451"/>
            <a:ext cx="3346404" cy="3346404"/>
          </a:xfrm>
          <a:custGeom>
            <a:avLst/>
            <a:gdLst/>
            <a:ahLst/>
            <a:cxnLst/>
            <a:rect r="r" b="b" t="t" l="l"/>
            <a:pathLst>
              <a:path h="3346404" w="3346404">
                <a:moveTo>
                  <a:pt x="0" y="0"/>
                </a:moveTo>
                <a:lnTo>
                  <a:pt x="3346404" y="0"/>
                </a:lnTo>
                <a:lnTo>
                  <a:pt x="3346404" y="3346404"/>
                </a:lnTo>
                <a:lnTo>
                  <a:pt x="0" y="3346404"/>
                </a:lnTo>
                <a:lnTo>
                  <a:pt x="0" y="0"/>
                </a:lnTo>
                <a:close/>
              </a:path>
            </a:pathLst>
          </a:custGeom>
          <a:blipFill>
            <a:blip r:embed="rId6"/>
            <a:stretch>
              <a:fillRect l="0" t="0" r="0" b="0"/>
            </a:stretch>
          </a:blipFill>
        </p:spPr>
      </p:sp>
      <p:sp>
        <p:nvSpPr>
          <p:cNvPr name="TextBox 8" id="8"/>
          <p:cNvSpPr txBox="true"/>
          <p:nvPr/>
        </p:nvSpPr>
        <p:spPr>
          <a:xfrm rot="0">
            <a:off x="1871580" y="4735900"/>
            <a:ext cx="6335988" cy="904875"/>
          </a:xfrm>
          <a:prstGeom prst="rect">
            <a:avLst/>
          </a:prstGeom>
        </p:spPr>
        <p:txBody>
          <a:bodyPr anchor="t" rtlCol="false" tIns="0" lIns="0" bIns="0" rIns="0">
            <a:spAutoFit/>
          </a:bodyPr>
          <a:lstStyle/>
          <a:p>
            <a:pPr algn="ctr">
              <a:lnSpc>
                <a:spcPts val="7650"/>
              </a:lnSpc>
              <a:spcBef>
                <a:spcPct val="0"/>
              </a:spcBef>
            </a:pPr>
            <a:r>
              <a:rPr lang="en-US" b="true" sz="4500">
                <a:solidFill>
                  <a:srgbClr val="000000"/>
                </a:solidFill>
                <a:latin typeface="Nunito Bold"/>
                <a:ea typeface="Nunito Bold"/>
                <a:cs typeface="Nunito Bold"/>
                <a:sym typeface="Nunito Bold"/>
              </a:rPr>
              <a:t>Introdução</a:t>
            </a:r>
          </a:p>
        </p:txBody>
      </p:sp>
      <p:sp>
        <p:nvSpPr>
          <p:cNvPr name="TextBox 9" id="9"/>
          <p:cNvSpPr txBox="true"/>
          <p:nvPr/>
        </p:nvSpPr>
        <p:spPr>
          <a:xfrm rot="0">
            <a:off x="651471" y="353088"/>
            <a:ext cx="11327499" cy="1339849"/>
          </a:xfrm>
          <a:prstGeom prst="rect">
            <a:avLst/>
          </a:prstGeom>
        </p:spPr>
        <p:txBody>
          <a:bodyPr anchor="t" rtlCol="false" tIns="0" lIns="0" bIns="0" rIns="0">
            <a:spAutoFit/>
          </a:bodyPr>
          <a:lstStyle/>
          <a:p>
            <a:pPr algn="l" marL="0" indent="0" lvl="0">
              <a:lnSpc>
                <a:spcPts val="9999"/>
              </a:lnSpc>
              <a:spcBef>
                <a:spcPct val="0"/>
              </a:spcBef>
            </a:pPr>
            <a:r>
              <a:rPr lang="en-US" sz="9999">
                <a:solidFill>
                  <a:srgbClr val="FFF4E3"/>
                </a:solidFill>
                <a:latin typeface="Bernoru"/>
                <a:ea typeface="Bernoru"/>
                <a:cs typeface="Bernoru"/>
                <a:sym typeface="Bernoru"/>
              </a:rPr>
              <a:t>OBJETIVOS</a:t>
            </a:r>
          </a:p>
        </p:txBody>
      </p:sp>
      <p:sp>
        <p:nvSpPr>
          <p:cNvPr name="TextBox 10" id="10"/>
          <p:cNvSpPr txBox="true"/>
          <p:nvPr/>
        </p:nvSpPr>
        <p:spPr>
          <a:xfrm rot="0">
            <a:off x="10172089" y="4735900"/>
            <a:ext cx="6335988" cy="904875"/>
          </a:xfrm>
          <a:prstGeom prst="rect">
            <a:avLst/>
          </a:prstGeom>
        </p:spPr>
        <p:txBody>
          <a:bodyPr anchor="t" rtlCol="false" tIns="0" lIns="0" bIns="0" rIns="0">
            <a:spAutoFit/>
          </a:bodyPr>
          <a:lstStyle/>
          <a:p>
            <a:pPr algn="ctr">
              <a:lnSpc>
                <a:spcPts val="7650"/>
              </a:lnSpc>
              <a:spcBef>
                <a:spcPct val="0"/>
              </a:spcBef>
            </a:pPr>
            <a:r>
              <a:rPr lang="en-US" b="true" sz="4500">
                <a:solidFill>
                  <a:srgbClr val="000000"/>
                </a:solidFill>
                <a:latin typeface="Nunito Bold"/>
                <a:ea typeface="Nunito Bold"/>
                <a:cs typeface="Nunito Bold"/>
                <a:sym typeface="Nunito Bold"/>
              </a:rPr>
              <a:t>Análises</a:t>
            </a:r>
          </a:p>
        </p:txBody>
      </p:sp>
      <p:sp>
        <p:nvSpPr>
          <p:cNvPr name="TextBox 11" id="11"/>
          <p:cNvSpPr txBox="true"/>
          <p:nvPr/>
        </p:nvSpPr>
        <p:spPr>
          <a:xfrm rot="0">
            <a:off x="1901072" y="8765880"/>
            <a:ext cx="6335988" cy="904875"/>
          </a:xfrm>
          <a:prstGeom prst="rect">
            <a:avLst/>
          </a:prstGeom>
        </p:spPr>
        <p:txBody>
          <a:bodyPr anchor="t" rtlCol="false" tIns="0" lIns="0" bIns="0" rIns="0">
            <a:spAutoFit/>
          </a:bodyPr>
          <a:lstStyle/>
          <a:p>
            <a:pPr algn="ctr">
              <a:lnSpc>
                <a:spcPts val="7650"/>
              </a:lnSpc>
              <a:spcBef>
                <a:spcPct val="0"/>
              </a:spcBef>
            </a:pPr>
            <a:r>
              <a:rPr lang="en-US" b="true" sz="4500">
                <a:solidFill>
                  <a:srgbClr val="000000"/>
                </a:solidFill>
                <a:latin typeface="Nunito Bold"/>
                <a:ea typeface="Nunito Bold"/>
                <a:cs typeface="Nunito Bold"/>
                <a:sym typeface="Nunito Bold"/>
              </a:rPr>
              <a:t>Framework</a:t>
            </a:r>
          </a:p>
        </p:txBody>
      </p:sp>
      <p:sp>
        <p:nvSpPr>
          <p:cNvPr name="TextBox 12" id="12"/>
          <p:cNvSpPr txBox="true"/>
          <p:nvPr/>
        </p:nvSpPr>
        <p:spPr>
          <a:xfrm rot="0">
            <a:off x="10050940" y="8765880"/>
            <a:ext cx="6335988" cy="904875"/>
          </a:xfrm>
          <a:prstGeom prst="rect">
            <a:avLst/>
          </a:prstGeom>
        </p:spPr>
        <p:txBody>
          <a:bodyPr anchor="t" rtlCol="false" tIns="0" lIns="0" bIns="0" rIns="0">
            <a:spAutoFit/>
          </a:bodyPr>
          <a:lstStyle/>
          <a:p>
            <a:pPr algn="ctr">
              <a:lnSpc>
                <a:spcPts val="7650"/>
              </a:lnSpc>
              <a:spcBef>
                <a:spcPct val="0"/>
              </a:spcBef>
            </a:pPr>
            <a:r>
              <a:rPr lang="en-US" b="true" sz="4500">
                <a:solidFill>
                  <a:srgbClr val="000000"/>
                </a:solidFill>
                <a:latin typeface="Nunito Bold"/>
                <a:ea typeface="Nunito Bold"/>
                <a:cs typeface="Nunito Bold"/>
                <a:sym typeface="Nunito Bold"/>
              </a:rPr>
              <a:t>Resultados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0"/>
            <a:ext cx="18288000" cy="2789116"/>
          </a:xfrm>
          <a:prstGeom prst="rect">
            <a:avLst/>
          </a:prstGeom>
          <a:solidFill>
            <a:srgbClr val="5271FF"/>
          </a:solidFill>
        </p:spPr>
      </p:sp>
      <p:sp>
        <p:nvSpPr>
          <p:cNvPr name="Freeform 3" id="3"/>
          <p:cNvSpPr/>
          <p:nvPr/>
        </p:nvSpPr>
        <p:spPr>
          <a:xfrm flipH="false" flipV="false" rot="0">
            <a:off x="14463300" y="0"/>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Freeform 4" id="4"/>
          <p:cNvSpPr/>
          <p:nvPr/>
        </p:nvSpPr>
        <p:spPr>
          <a:xfrm flipH="false" flipV="false" rot="0">
            <a:off x="659023" y="219405"/>
            <a:ext cx="3437048" cy="2289933"/>
          </a:xfrm>
          <a:custGeom>
            <a:avLst/>
            <a:gdLst/>
            <a:ahLst/>
            <a:cxnLst/>
            <a:rect r="r" b="b" t="t" l="l"/>
            <a:pathLst>
              <a:path h="2289933" w="3437048">
                <a:moveTo>
                  <a:pt x="0" y="0"/>
                </a:moveTo>
                <a:lnTo>
                  <a:pt x="3437048" y="0"/>
                </a:lnTo>
                <a:lnTo>
                  <a:pt x="3437048" y="2289933"/>
                </a:lnTo>
                <a:lnTo>
                  <a:pt x="0" y="2289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429630" y="815121"/>
            <a:ext cx="10389990" cy="1339849"/>
          </a:xfrm>
          <a:prstGeom prst="rect">
            <a:avLst/>
          </a:prstGeom>
        </p:spPr>
        <p:txBody>
          <a:bodyPr anchor="t" rtlCol="false" tIns="0" lIns="0" bIns="0" rIns="0">
            <a:spAutoFit/>
          </a:bodyPr>
          <a:lstStyle/>
          <a:p>
            <a:pPr algn="r" marL="0" indent="0" lvl="0">
              <a:lnSpc>
                <a:spcPts val="9999"/>
              </a:lnSpc>
              <a:spcBef>
                <a:spcPct val="0"/>
              </a:spcBef>
            </a:pPr>
            <a:r>
              <a:rPr lang="en-US" sz="9999">
                <a:solidFill>
                  <a:srgbClr val="FFF3E8"/>
                </a:solidFill>
                <a:latin typeface="Bernoru"/>
                <a:ea typeface="Bernoru"/>
                <a:cs typeface="Bernoru"/>
                <a:sym typeface="Bernoru"/>
              </a:rPr>
              <a:t>INTRODUÇÃO</a:t>
            </a:r>
          </a:p>
        </p:txBody>
      </p:sp>
      <p:sp>
        <p:nvSpPr>
          <p:cNvPr name="TextBox 6" id="6"/>
          <p:cNvSpPr txBox="true"/>
          <p:nvPr/>
        </p:nvSpPr>
        <p:spPr>
          <a:xfrm rot="0">
            <a:off x="1028700" y="3368308"/>
            <a:ext cx="15191851" cy="1276668"/>
          </a:xfrm>
          <a:prstGeom prst="rect">
            <a:avLst/>
          </a:prstGeom>
        </p:spPr>
        <p:txBody>
          <a:bodyPr anchor="t" rtlCol="false" tIns="0" lIns="0" bIns="0" rIns="0">
            <a:spAutoFit/>
          </a:bodyPr>
          <a:lstStyle/>
          <a:p>
            <a:pPr algn="just" marL="604519" indent="-302260" lvl="1">
              <a:lnSpc>
                <a:spcPts val="3359"/>
              </a:lnSpc>
              <a:buFont typeface="Arial"/>
              <a:buChar char="•"/>
            </a:pPr>
            <a:r>
              <a:rPr lang="en-US" sz="2799" spc="111">
                <a:solidFill>
                  <a:srgbClr val="000000"/>
                </a:solidFill>
                <a:latin typeface="Nunito"/>
                <a:ea typeface="Nunito"/>
                <a:cs typeface="Nunito"/>
                <a:sym typeface="Nunito"/>
              </a:rPr>
              <a:t>Sejam bem-vindos a esta imersão no fascinante universo dos animes, um mundo de histórias cativantes, personagens memoráveis e uma cultura vibrante que conquista fãs de todas as idades.</a:t>
            </a:r>
          </a:p>
        </p:txBody>
      </p:sp>
      <p:sp>
        <p:nvSpPr>
          <p:cNvPr name="TextBox 7" id="7"/>
          <p:cNvSpPr txBox="true"/>
          <p:nvPr/>
        </p:nvSpPr>
        <p:spPr>
          <a:xfrm rot="0">
            <a:off x="1028700" y="4956936"/>
            <a:ext cx="15191851" cy="1276668"/>
          </a:xfrm>
          <a:prstGeom prst="rect">
            <a:avLst/>
          </a:prstGeom>
        </p:spPr>
        <p:txBody>
          <a:bodyPr anchor="t" rtlCol="false" tIns="0" lIns="0" bIns="0" rIns="0">
            <a:spAutoFit/>
          </a:bodyPr>
          <a:lstStyle/>
          <a:p>
            <a:pPr algn="just" marL="604519" indent="-302260" lvl="1">
              <a:lnSpc>
                <a:spcPts val="3359"/>
              </a:lnSpc>
              <a:buFont typeface="Arial"/>
              <a:buChar char="•"/>
            </a:pPr>
            <a:r>
              <a:rPr lang="en-US" sz="2799" spc="111">
                <a:solidFill>
                  <a:srgbClr val="000000"/>
                </a:solidFill>
                <a:latin typeface="Nunito"/>
                <a:ea typeface="Nunito"/>
                <a:cs typeface="Nunito"/>
                <a:sym typeface="Nunito"/>
              </a:rPr>
              <a:t>Através da análise de dados, vamos desvendar padrões e tendências que nos ajudarão a compreender melhor este universo, explorando desde os gêneros mais populares até a relação entre avaliação e número de episódios.</a:t>
            </a:r>
          </a:p>
        </p:txBody>
      </p:sp>
      <p:sp>
        <p:nvSpPr>
          <p:cNvPr name="TextBox 8" id="8"/>
          <p:cNvSpPr txBox="true"/>
          <p:nvPr/>
        </p:nvSpPr>
        <p:spPr>
          <a:xfrm rot="0">
            <a:off x="1028700" y="6545563"/>
            <a:ext cx="15191851" cy="1276668"/>
          </a:xfrm>
          <a:prstGeom prst="rect">
            <a:avLst/>
          </a:prstGeom>
        </p:spPr>
        <p:txBody>
          <a:bodyPr anchor="t" rtlCol="false" tIns="0" lIns="0" bIns="0" rIns="0">
            <a:spAutoFit/>
          </a:bodyPr>
          <a:lstStyle/>
          <a:p>
            <a:pPr algn="just" marL="604519" indent="-302260" lvl="1">
              <a:lnSpc>
                <a:spcPts val="3359"/>
              </a:lnSpc>
              <a:buFont typeface="Arial"/>
              <a:buChar char="•"/>
            </a:pPr>
            <a:r>
              <a:rPr lang="en-US" sz="2799" spc="111">
                <a:solidFill>
                  <a:srgbClr val="000000"/>
                </a:solidFill>
                <a:latin typeface="Nunito"/>
                <a:ea typeface="Nunito"/>
                <a:cs typeface="Nunito"/>
                <a:sym typeface="Nunito"/>
              </a:rPr>
              <a:t>Nosso objetivo é responder perguntas importantes sobre os animes, utilizando dados e ferramentas de análise para traçar um panorama informativo e interessante sobre este universo.</a:t>
            </a:r>
          </a:p>
        </p:txBody>
      </p:sp>
      <p:sp>
        <p:nvSpPr>
          <p:cNvPr name="TextBox 9" id="9"/>
          <p:cNvSpPr txBox="true"/>
          <p:nvPr/>
        </p:nvSpPr>
        <p:spPr>
          <a:xfrm rot="0">
            <a:off x="1028700" y="8134191"/>
            <a:ext cx="15191851" cy="1276668"/>
          </a:xfrm>
          <a:prstGeom prst="rect">
            <a:avLst/>
          </a:prstGeom>
        </p:spPr>
        <p:txBody>
          <a:bodyPr anchor="t" rtlCol="false" tIns="0" lIns="0" bIns="0" rIns="0">
            <a:spAutoFit/>
          </a:bodyPr>
          <a:lstStyle/>
          <a:p>
            <a:pPr algn="just" marL="604523" indent="-302261" lvl="1">
              <a:lnSpc>
                <a:spcPts val="3360"/>
              </a:lnSpc>
              <a:buFont typeface="Arial"/>
              <a:buChar char="•"/>
            </a:pPr>
            <a:r>
              <a:rPr lang="en-US" sz="2800" spc="112">
                <a:solidFill>
                  <a:srgbClr val="000000"/>
                </a:solidFill>
                <a:latin typeface="Nunito"/>
                <a:ea typeface="Nunito"/>
                <a:cs typeface="Nunito"/>
                <a:sym typeface="Nunito"/>
              </a:rPr>
              <a:t>Embarcaremos nesta jornada com o auxílio do Python e suas poderosas bibliotecas Pandas, Matplotlib e Seaborn, transformando dados brutos em insights valiosos que nos permitirão apreciar os animes sob uma nova perspectiva.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grpSp>
        <p:nvGrpSpPr>
          <p:cNvPr name="Group 2" id="2"/>
          <p:cNvGrpSpPr/>
          <p:nvPr/>
        </p:nvGrpSpPr>
        <p:grpSpPr>
          <a:xfrm rot="0">
            <a:off x="6804196" y="2381311"/>
            <a:ext cx="4679609" cy="6456816"/>
            <a:chOff x="0" y="0"/>
            <a:chExt cx="7030514" cy="9700541"/>
          </a:xfrm>
        </p:grpSpPr>
        <p:sp>
          <p:nvSpPr>
            <p:cNvPr name="Freeform 3" id="3"/>
            <p:cNvSpPr/>
            <p:nvPr/>
          </p:nvSpPr>
          <p:spPr>
            <a:xfrm flipH="false" flipV="false" rot="0">
              <a:off x="0" y="0"/>
              <a:ext cx="7030514" cy="9700541"/>
            </a:xfrm>
            <a:custGeom>
              <a:avLst/>
              <a:gdLst/>
              <a:ahLst/>
              <a:cxnLst/>
              <a:rect r="r" b="b" t="t" l="l"/>
              <a:pathLst>
                <a:path h="9700541" w="7030514">
                  <a:moveTo>
                    <a:pt x="6906054" y="59690"/>
                  </a:moveTo>
                  <a:cubicBezTo>
                    <a:pt x="6941614" y="59690"/>
                    <a:pt x="6970824" y="88900"/>
                    <a:pt x="6970824" y="124460"/>
                  </a:cubicBezTo>
                  <a:lnTo>
                    <a:pt x="6970824" y="9576081"/>
                  </a:lnTo>
                  <a:cubicBezTo>
                    <a:pt x="6970824" y="9611641"/>
                    <a:pt x="6941614" y="9640851"/>
                    <a:pt x="6906054" y="9640851"/>
                  </a:cubicBezTo>
                  <a:lnTo>
                    <a:pt x="124460" y="9640851"/>
                  </a:lnTo>
                  <a:cubicBezTo>
                    <a:pt x="88900" y="9640851"/>
                    <a:pt x="59690" y="9611641"/>
                    <a:pt x="59690" y="9576081"/>
                  </a:cubicBezTo>
                  <a:lnTo>
                    <a:pt x="59690" y="124460"/>
                  </a:lnTo>
                  <a:cubicBezTo>
                    <a:pt x="59690" y="88900"/>
                    <a:pt x="88900" y="59690"/>
                    <a:pt x="124460" y="59690"/>
                  </a:cubicBezTo>
                  <a:lnTo>
                    <a:pt x="6906054" y="59690"/>
                  </a:lnTo>
                  <a:moveTo>
                    <a:pt x="6906054" y="0"/>
                  </a:moveTo>
                  <a:lnTo>
                    <a:pt x="124460" y="0"/>
                  </a:lnTo>
                  <a:cubicBezTo>
                    <a:pt x="55880" y="0"/>
                    <a:pt x="0" y="55880"/>
                    <a:pt x="0" y="124460"/>
                  </a:cubicBezTo>
                  <a:lnTo>
                    <a:pt x="0" y="9576081"/>
                  </a:lnTo>
                  <a:cubicBezTo>
                    <a:pt x="0" y="9644662"/>
                    <a:pt x="55880" y="9700541"/>
                    <a:pt x="124460" y="9700541"/>
                  </a:cubicBezTo>
                  <a:lnTo>
                    <a:pt x="6906054" y="9700541"/>
                  </a:lnTo>
                  <a:cubicBezTo>
                    <a:pt x="6974634" y="9700541"/>
                    <a:pt x="7030514" y="9644662"/>
                    <a:pt x="7030514" y="9576081"/>
                  </a:cubicBezTo>
                  <a:lnTo>
                    <a:pt x="7030514" y="124460"/>
                  </a:lnTo>
                  <a:cubicBezTo>
                    <a:pt x="7030514" y="55880"/>
                    <a:pt x="6974634" y="0"/>
                    <a:pt x="6906054" y="0"/>
                  </a:cubicBezTo>
                  <a:close/>
                </a:path>
              </a:pathLst>
            </a:custGeom>
            <a:solidFill>
              <a:srgbClr val="E063A0"/>
            </a:solidFill>
          </p:spPr>
        </p:sp>
      </p:grpSp>
      <p:grpSp>
        <p:nvGrpSpPr>
          <p:cNvPr name="Group 4" id="4"/>
          <p:cNvGrpSpPr/>
          <p:nvPr/>
        </p:nvGrpSpPr>
        <p:grpSpPr>
          <a:xfrm rot="0">
            <a:off x="1445055" y="2381311"/>
            <a:ext cx="4679609" cy="6456816"/>
            <a:chOff x="0" y="0"/>
            <a:chExt cx="7030514" cy="9700541"/>
          </a:xfrm>
        </p:grpSpPr>
        <p:sp>
          <p:nvSpPr>
            <p:cNvPr name="Freeform 5" id="5"/>
            <p:cNvSpPr/>
            <p:nvPr/>
          </p:nvSpPr>
          <p:spPr>
            <a:xfrm flipH="false" flipV="false" rot="0">
              <a:off x="0" y="0"/>
              <a:ext cx="7030514" cy="9700541"/>
            </a:xfrm>
            <a:custGeom>
              <a:avLst/>
              <a:gdLst/>
              <a:ahLst/>
              <a:cxnLst/>
              <a:rect r="r" b="b" t="t" l="l"/>
              <a:pathLst>
                <a:path h="9700541" w="7030514">
                  <a:moveTo>
                    <a:pt x="6906054" y="59690"/>
                  </a:moveTo>
                  <a:cubicBezTo>
                    <a:pt x="6941614" y="59690"/>
                    <a:pt x="6970824" y="88900"/>
                    <a:pt x="6970824" y="124460"/>
                  </a:cubicBezTo>
                  <a:lnTo>
                    <a:pt x="6970824" y="9576081"/>
                  </a:lnTo>
                  <a:cubicBezTo>
                    <a:pt x="6970824" y="9611641"/>
                    <a:pt x="6941614" y="9640851"/>
                    <a:pt x="6906054" y="9640851"/>
                  </a:cubicBezTo>
                  <a:lnTo>
                    <a:pt x="124460" y="9640851"/>
                  </a:lnTo>
                  <a:cubicBezTo>
                    <a:pt x="88900" y="9640851"/>
                    <a:pt x="59690" y="9611641"/>
                    <a:pt x="59690" y="9576081"/>
                  </a:cubicBezTo>
                  <a:lnTo>
                    <a:pt x="59690" y="124460"/>
                  </a:lnTo>
                  <a:cubicBezTo>
                    <a:pt x="59690" y="88900"/>
                    <a:pt x="88900" y="59690"/>
                    <a:pt x="124460" y="59690"/>
                  </a:cubicBezTo>
                  <a:lnTo>
                    <a:pt x="6906054" y="59690"/>
                  </a:lnTo>
                  <a:moveTo>
                    <a:pt x="6906054" y="0"/>
                  </a:moveTo>
                  <a:lnTo>
                    <a:pt x="124460" y="0"/>
                  </a:lnTo>
                  <a:cubicBezTo>
                    <a:pt x="55880" y="0"/>
                    <a:pt x="0" y="55880"/>
                    <a:pt x="0" y="124460"/>
                  </a:cubicBezTo>
                  <a:lnTo>
                    <a:pt x="0" y="9576081"/>
                  </a:lnTo>
                  <a:cubicBezTo>
                    <a:pt x="0" y="9644662"/>
                    <a:pt x="55880" y="9700541"/>
                    <a:pt x="124460" y="9700541"/>
                  </a:cubicBezTo>
                  <a:lnTo>
                    <a:pt x="6906054" y="9700541"/>
                  </a:lnTo>
                  <a:cubicBezTo>
                    <a:pt x="6974634" y="9700541"/>
                    <a:pt x="7030514" y="9644662"/>
                    <a:pt x="7030514" y="9576081"/>
                  </a:cubicBezTo>
                  <a:lnTo>
                    <a:pt x="7030514" y="124460"/>
                  </a:lnTo>
                  <a:cubicBezTo>
                    <a:pt x="7030514" y="55880"/>
                    <a:pt x="6974634" y="0"/>
                    <a:pt x="6906054" y="0"/>
                  </a:cubicBezTo>
                  <a:close/>
                </a:path>
              </a:pathLst>
            </a:custGeom>
            <a:solidFill>
              <a:srgbClr val="E063A0"/>
            </a:solidFill>
          </p:spPr>
        </p:sp>
      </p:grpSp>
      <p:grpSp>
        <p:nvGrpSpPr>
          <p:cNvPr name="Group 6" id="6"/>
          <p:cNvGrpSpPr/>
          <p:nvPr/>
        </p:nvGrpSpPr>
        <p:grpSpPr>
          <a:xfrm rot="0">
            <a:off x="2124796" y="2616604"/>
            <a:ext cx="3362444" cy="587864"/>
            <a:chOff x="0" y="0"/>
            <a:chExt cx="1024054" cy="179038"/>
          </a:xfrm>
        </p:grpSpPr>
        <p:sp>
          <p:nvSpPr>
            <p:cNvPr name="Freeform 7" id="7"/>
            <p:cNvSpPr/>
            <p:nvPr/>
          </p:nvSpPr>
          <p:spPr>
            <a:xfrm flipH="false" flipV="false" rot="0">
              <a:off x="0" y="0"/>
              <a:ext cx="1024054" cy="179038"/>
            </a:xfrm>
            <a:custGeom>
              <a:avLst/>
              <a:gdLst/>
              <a:ahLst/>
              <a:cxnLst/>
              <a:rect r="r" b="b" t="t" l="l"/>
              <a:pathLst>
                <a:path h="179038" w="1024054">
                  <a:moveTo>
                    <a:pt x="0" y="0"/>
                  </a:moveTo>
                  <a:lnTo>
                    <a:pt x="1024054" y="0"/>
                  </a:lnTo>
                  <a:lnTo>
                    <a:pt x="1024054" y="179038"/>
                  </a:lnTo>
                  <a:lnTo>
                    <a:pt x="0" y="179038"/>
                  </a:lnTo>
                  <a:close/>
                </a:path>
              </a:pathLst>
            </a:custGeom>
            <a:solidFill>
              <a:srgbClr val="E063A0"/>
            </a:solidFill>
          </p:spPr>
        </p:sp>
        <p:sp>
          <p:nvSpPr>
            <p:cNvPr name="TextBox 8" id="8"/>
            <p:cNvSpPr txBox="true"/>
            <p:nvPr/>
          </p:nvSpPr>
          <p:spPr>
            <a:xfrm>
              <a:off x="0" y="-123825"/>
              <a:ext cx="1024054" cy="302863"/>
            </a:xfrm>
            <a:prstGeom prst="rect">
              <a:avLst/>
            </a:prstGeom>
          </p:spPr>
          <p:txBody>
            <a:bodyPr anchor="ctr" rtlCol="false" tIns="50800" lIns="50800" bIns="50800" rIns="50800"/>
            <a:lstStyle/>
            <a:p>
              <a:pPr algn="ctr">
                <a:lnSpc>
                  <a:spcPts val="4249"/>
                </a:lnSpc>
              </a:pPr>
            </a:p>
          </p:txBody>
        </p:sp>
      </p:grpSp>
      <p:grpSp>
        <p:nvGrpSpPr>
          <p:cNvPr name="Group 9" id="9"/>
          <p:cNvGrpSpPr/>
          <p:nvPr/>
        </p:nvGrpSpPr>
        <p:grpSpPr>
          <a:xfrm rot="0">
            <a:off x="7437961" y="2616604"/>
            <a:ext cx="3362444" cy="587864"/>
            <a:chOff x="0" y="0"/>
            <a:chExt cx="1024054" cy="179038"/>
          </a:xfrm>
        </p:grpSpPr>
        <p:sp>
          <p:nvSpPr>
            <p:cNvPr name="Freeform 10" id="10"/>
            <p:cNvSpPr/>
            <p:nvPr/>
          </p:nvSpPr>
          <p:spPr>
            <a:xfrm flipH="false" flipV="false" rot="0">
              <a:off x="0" y="0"/>
              <a:ext cx="1024054" cy="179038"/>
            </a:xfrm>
            <a:custGeom>
              <a:avLst/>
              <a:gdLst/>
              <a:ahLst/>
              <a:cxnLst/>
              <a:rect r="r" b="b" t="t" l="l"/>
              <a:pathLst>
                <a:path h="179038" w="1024054">
                  <a:moveTo>
                    <a:pt x="0" y="0"/>
                  </a:moveTo>
                  <a:lnTo>
                    <a:pt x="1024054" y="0"/>
                  </a:lnTo>
                  <a:lnTo>
                    <a:pt x="1024054" y="179038"/>
                  </a:lnTo>
                  <a:lnTo>
                    <a:pt x="0" y="179038"/>
                  </a:lnTo>
                  <a:close/>
                </a:path>
              </a:pathLst>
            </a:custGeom>
            <a:solidFill>
              <a:srgbClr val="E063A0"/>
            </a:solidFill>
          </p:spPr>
        </p:sp>
        <p:sp>
          <p:nvSpPr>
            <p:cNvPr name="TextBox 11" id="11"/>
            <p:cNvSpPr txBox="true"/>
            <p:nvPr/>
          </p:nvSpPr>
          <p:spPr>
            <a:xfrm>
              <a:off x="0" y="-123825"/>
              <a:ext cx="1024054" cy="302863"/>
            </a:xfrm>
            <a:prstGeom prst="rect">
              <a:avLst/>
            </a:prstGeom>
          </p:spPr>
          <p:txBody>
            <a:bodyPr anchor="ctr" rtlCol="false" tIns="50800" lIns="50800" bIns="50800" rIns="50800"/>
            <a:lstStyle/>
            <a:p>
              <a:pPr algn="ctr">
                <a:lnSpc>
                  <a:spcPts val="4249"/>
                </a:lnSpc>
              </a:pPr>
            </a:p>
          </p:txBody>
        </p:sp>
      </p:grpSp>
      <p:grpSp>
        <p:nvGrpSpPr>
          <p:cNvPr name="Group 12" id="12"/>
          <p:cNvGrpSpPr/>
          <p:nvPr/>
        </p:nvGrpSpPr>
        <p:grpSpPr>
          <a:xfrm rot="0">
            <a:off x="12163337" y="2381311"/>
            <a:ext cx="4679609" cy="6456816"/>
            <a:chOff x="0" y="0"/>
            <a:chExt cx="7030514" cy="9700541"/>
          </a:xfrm>
        </p:grpSpPr>
        <p:sp>
          <p:nvSpPr>
            <p:cNvPr name="Freeform 13" id="13"/>
            <p:cNvSpPr/>
            <p:nvPr/>
          </p:nvSpPr>
          <p:spPr>
            <a:xfrm flipH="false" flipV="false" rot="0">
              <a:off x="0" y="0"/>
              <a:ext cx="7030514" cy="9700541"/>
            </a:xfrm>
            <a:custGeom>
              <a:avLst/>
              <a:gdLst/>
              <a:ahLst/>
              <a:cxnLst/>
              <a:rect r="r" b="b" t="t" l="l"/>
              <a:pathLst>
                <a:path h="9700541" w="7030514">
                  <a:moveTo>
                    <a:pt x="6906054" y="59690"/>
                  </a:moveTo>
                  <a:cubicBezTo>
                    <a:pt x="6941614" y="59690"/>
                    <a:pt x="6970824" y="88900"/>
                    <a:pt x="6970824" y="124460"/>
                  </a:cubicBezTo>
                  <a:lnTo>
                    <a:pt x="6970824" y="9576081"/>
                  </a:lnTo>
                  <a:cubicBezTo>
                    <a:pt x="6970824" y="9611641"/>
                    <a:pt x="6941614" y="9640851"/>
                    <a:pt x="6906054" y="9640851"/>
                  </a:cubicBezTo>
                  <a:lnTo>
                    <a:pt x="124460" y="9640851"/>
                  </a:lnTo>
                  <a:cubicBezTo>
                    <a:pt x="88900" y="9640851"/>
                    <a:pt x="59690" y="9611641"/>
                    <a:pt x="59690" y="9576081"/>
                  </a:cubicBezTo>
                  <a:lnTo>
                    <a:pt x="59690" y="124460"/>
                  </a:lnTo>
                  <a:cubicBezTo>
                    <a:pt x="59690" y="88900"/>
                    <a:pt x="88900" y="59690"/>
                    <a:pt x="124460" y="59690"/>
                  </a:cubicBezTo>
                  <a:lnTo>
                    <a:pt x="6906054" y="59690"/>
                  </a:lnTo>
                  <a:moveTo>
                    <a:pt x="6906054" y="0"/>
                  </a:moveTo>
                  <a:lnTo>
                    <a:pt x="124460" y="0"/>
                  </a:lnTo>
                  <a:cubicBezTo>
                    <a:pt x="55880" y="0"/>
                    <a:pt x="0" y="55880"/>
                    <a:pt x="0" y="124460"/>
                  </a:cubicBezTo>
                  <a:lnTo>
                    <a:pt x="0" y="9576081"/>
                  </a:lnTo>
                  <a:cubicBezTo>
                    <a:pt x="0" y="9644662"/>
                    <a:pt x="55880" y="9700541"/>
                    <a:pt x="124460" y="9700541"/>
                  </a:cubicBezTo>
                  <a:lnTo>
                    <a:pt x="6906054" y="9700541"/>
                  </a:lnTo>
                  <a:cubicBezTo>
                    <a:pt x="6974634" y="9700541"/>
                    <a:pt x="7030514" y="9644662"/>
                    <a:pt x="7030514" y="9576081"/>
                  </a:cubicBezTo>
                  <a:lnTo>
                    <a:pt x="7030514" y="124460"/>
                  </a:lnTo>
                  <a:cubicBezTo>
                    <a:pt x="7030514" y="55880"/>
                    <a:pt x="6974634" y="0"/>
                    <a:pt x="6906054" y="0"/>
                  </a:cubicBezTo>
                  <a:close/>
                </a:path>
              </a:pathLst>
            </a:custGeom>
            <a:solidFill>
              <a:srgbClr val="E063A0"/>
            </a:solidFill>
          </p:spPr>
        </p:sp>
      </p:grpSp>
      <p:grpSp>
        <p:nvGrpSpPr>
          <p:cNvPr name="Group 14" id="14"/>
          <p:cNvGrpSpPr/>
          <p:nvPr/>
        </p:nvGrpSpPr>
        <p:grpSpPr>
          <a:xfrm rot="0">
            <a:off x="12800760" y="2616604"/>
            <a:ext cx="3362444" cy="587864"/>
            <a:chOff x="0" y="0"/>
            <a:chExt cx="1024054" cy="179038"/>
          </a:xfrm>
        </p:grpSpPr>
        <p:sp>
          <p:nvSpPr>
            <p:cNvPr name="Freeform 15" id="15"/>
            <p:cNvSpPr/>
            <p:nvPr/>
          </p:nvSpPr>
          <p:spPr>
            <a:xfrm flipH="false" flipV="false" rot="0">
              <a:off x="0" y="0"/>
              <a:ext cx="1024054" cy="179038"/>
            </a:xfrm>
            <a:custGeom>
              <a:avLst/>
              <a:gdLst/>
              <a:ahLst/>
              <a:cxnLst/>
              <a:rect r="r" b="b" t="t" l="l"/>
              <a:pathLst>
                <a:path h="179038" w="1024054">
                  <a:moveTo>
                    <a:pt x="0" y="0"/>
                  </a:moveTo>
                  <a:lnTo>
                    <a:pt x="1024054" y="0"/>
                  </a:lnTo>
                  <a:lnTo>
                    <a:pt x="1024054" y="179038"/>
                  </a:lnTo>
                  <a:lnTo>
                    <a:pt x="0" y="179038"/>
                  </a:lnTo>
                  <a:close/>
                </a:path>
              </a:pathLst>
            </a:custGeom>
            <a:solidFill>
              <a:srgbClr val="E063A0"/>
            </a:solidFill>
          </p:spPr>
        </p:sp>
        <p:sp>
          <p:nvSpPr>
            <p:cNvPr name="TextBox 16" id="16"/>
            <p:cNvSpPr txBox="true"/>
            <p:nvPr/>
          </p:nvSpPr>
          <p:spPr>
            <a:xfrm>
              <a:off x="0" y="-123825"/>
              <a:ext cx="1024054" cy="302863"/>
            </a:xfrm>
            <a:prstGeom prst="rect">
              <a:avLst/>
            </a:prstGeom>
          </p:spPr>
          <p:txBody>
            <a:bodyPr anchor="ctr" rtlCol="false" tIns="50800" lIns="50800" bIns="50800" rIns="50800"/>
            <a:lstStyle/>
            <a:p>
              <a:pPr algn="ctr">
                <a:lnSpc>
                  <a:spcPts val="4249"/>
                </a:lnSpc>
              </a:pPr>
            </a:p>
          </p:txBody>
        </p:sp>
      </p:grpSp>
      <p:grpSp>
        <p:nvGrpSpPr>
          <p:cNvPr name="Group 17" id="17"/>
          <p:cNvGrpSpPr/>
          <p:nvPr/>
        </p:nvGrpSpPr>
        <p:grpSpPr>
          <a:xfrm rot="0">
            <a:off x="7458151" y="8963571"/>
            <a:ext cx="3362444" cy="587864"/>
            <a:chOff x="0" y="0"/>
            <a:chExt cx="1024054" cy="179038"/>
          </a:xfrm>
        </p:grpSpPr>
        <p:sp>
          <p:nvSpPr>
            <p:cNvPr name="Freeform 18" id="18"/>
            <p:cNvSpPr/>
            <p:nvPr/>
          </p:nvSpPr>
          <p:spPr>
            <a:xfrm flipH="false" flipV="false" rot="0">
              <a:off x="0" y="0"/>
              <a:ext cx="1024054" cy="179038"/>
            </a:xfrm>
            <a:custGeom>
              <a:avLst/>
              <a:gdLst/>
              <a:ahLst/>
              <a:cxnLst/>
              <a:rect r="r" b="b" t="t" l="l"/>
              <a:pathLst>
                <a:path h="179038" w="1024054">
                  <a:moveTo>
                    <a:pt x="0" y="0"/>
                  </a:moveTo>
                  <a:lnTo>
                    <a:pt x="1024054" y="0"/>
                  </a:lnTo>
                  <a:lnTo>
                    <a:pt x="1024054" y="179038"/>
                  </a:lnTo>
                  <a:lnTo>
                    <a:pt x="0" y="179038"/>
                  </a:lnTo>
                  <a:close/>
                </a:path>
              </a:pathLst>
            </a:custGeom>
            <a:solidFill>
              <a:srgbClr val="E063A0"/>
            </a:solidFill>
          </p:spPr>
        </p:sp>
        <p:sp>
          <p:nvSpPr>
            <p:cNvPr name="TextBox 19" id="19"/>
            <p:cNvSpPr txBox="true"/>
            <p:nvPr/>
          </p:nvSpPr>
          <p:spPr>
            <a:xfrm>
              <a:off x="0" y="-123825"/>
              <a:ext cx="1024054" cy="302863"/>
            </a:xfrm>
            <a:prstGeom prst="rect">
              <a:avLst/>
            </a:prstGeom>
          </p:spPr>
          <p:txBody>
            <a:bodyPr anchor="ctr" rtlCol="false" tIns="50800" lIns="50800" bIns="50800" rIns="50800"/>
            <a:lstStyle/>
            <a:p>
              <a:pPr algn="ctr">
                <a:lnSpc>
                  <a:spcPts val="4249"/>
                </a:lnSpc>
              </a:pPr>
            </a:p>
          </p:txBody>
        </p:sp>
      </p:grpSp>
      <p:grpSp>
        <p:nvGrpSpPr>
          <p:cNvPr name="Group 20" id="20"/>
          <p:cNvGrpSpPr/>
          <p:nvPr/>
        </p:nvGrpSpPr>
        <p:grpSpPr>
          <a:xfrm rot="0">
            <a:off x="3708277" y="8838127"/>
            <a:ext cx="3630810" cy="505615"/>
            <a:chOff x="0" y="0"/>
            <a:chExt cx="4841081" cy="674153"/>
          </a:xfrm>
        </p:grpSpPr>
        <p:sp>
          <p:nvSpPr>
            <p:cNvPr name="AutoShape 21" id="21"/>
            <p:cNvSpPr/>
            <p:nvPr/>
          </p:nvSpPr>
          <p:spPr>
            <a:xfrm rot="0">
              <a:off x="0" y="619240"/>
              <a:ext cx="4841081" cy="0"/>
            </a:xfrm>
            <a:prstGeom prst="line">
              <a:avLst/>
            </a:prstGeom>
            <a:ln cap="flat" w="54914">
              <a:solidFill>
                <a:srgbClr val="E063A0"/>
              </a:solidFill>
              <a:prstDash val="solid"/>
              <a:headEnd type="none" len="sm" w="sm"/>
              <a:tailEnd type="none" len="sm" w="sm"/>
            </a:ln>
          </p:spPr>
        </p:sp>
        <p:sp>
          <p:nvSpPr>
            <p:cNvPr name="AutoShape 22" id="22"/>
            <p:cNvSpPr/>
            <p:nvPr/>
          </p:nvSpPr>
          <p:spPr>
            <a:xfrm rot="5400000">
              <a:off x="-295891" y="295891"/>
              <a:ext cx="646697" cy="0"/>
            </a:xfrm>
            <a:prstGeom prst="line">
              <a:avLst/>
            </a:prstGeom>
            <a:ln cap="flat" w="54914">
              <a:solidFill>
                <a:srgbClr val="E063A0"/>
              </a:solidFill>
              <a:prstDash val="solid"/>
              <a:headEnd type="triangle" len="med" w="lg"/>
              <a:tailEnd type="none" len="sm" w="sm"/>
            </a:ln>
          </p:spPr>
        </p:sp>
      </p:grpSp>
      <p:sp>
        <p:nvSpPr>
          <p:cNvPr name="AutoShape 23" id="23"/>
          <p:cNvSpPr/>
          <p:nvPr/>
        </p:nvSpPr>
        <p:spPr>
          <a:xfrm rot="0">
            <a:off x="10899277" y="9302557"/>
            <a:ext cx="3630810" cy="0"/>
          </a:xfrm>
          <a:prstGeom prst="line">
            <a:avLst/>
          </a:prstGeom>
          <a:ln cap="flat" w="38100">
            <a:solidFill>
              <a:srgbClr val="E063A0"/>
            </a:solidFill>
            <a:prstDash val="solid"/>
            <a:headEnd type="none" len="sm" w="sm"/>
            <a:tailEnd type="none" len="sm" w="sm"/>
          </a:ln>
        </p:spPr>
      </p:sp>
      <p:sp>
        <p:nvSpPr>
          <p:cNvPr name="AutoShape 24" id="24"/>
          <p:cNvSpPr/>
          <p:nvPr/>
        </p:nvSpPr>
        <p:spPr>
          <a:xfrm rot="5400000">
            <a:off x="14266984" y="9080638"/>
            <a:ext cx="485022" cy="0"/>
          </a:xfrm>
          <a:prstGeom prst="line">
            <a:avLst/>
          </a:prstGeom>
          <a:ln cap="flat" w="38100">
            <a:solidFill>
              <a:srgbClr val="E063A0"/>
            </a:solidFill>
            <a:prstDash val="solid"/>
            <a:headEnd type="triangle" len="med" w="lg"/>
            <a:tailEnd type="none" len="sm" w="sm"/>
          </a:ln>
        </p:spPr>
      </p:sp>
      <p:sp>
        <p:nvSpPr>
          <p:cNvPr name="TextBox 25" id="25"/>
          <p:cNvSpPr txBox="true"/>
          <p:nvPr/>
        </p:nvSpPr>
        <p:spPr>
          <a:xfrm rot="0">
            <a:off x="7090905" y="3358822"/>
            <a:ext cx="4056554" cy="5334476"/>
          </a:xfrm>
          <a:prstGeom prst="rect">
            <a:avLst/>
          </a:prstGeom>
        </p:spPr>
        <p:txBody>
          <a:bodyPr anchor="t" rtlCol="false" tIns="0" lIns="0" bIns="0" rIns="0">
            <a:spAutoFit/>
          </a:bodyPr>
          <a:lstStyle/>
          <a:p>
            <a:pPr algn="l" marL="431799" indent="-215899" lvl="1">
              <a:lnSpc>
                <a:spcPts val="2399"/>
              </a:lnSpc>
              <a:buFont typeface="Arial"/>
              <a:buChar char="•"/>
            </a:pPr>
            <a:r>
              <a:rPr lang="en-US" sz="1999">
                <a:solidFill>
                  <a:srgbClr val="000000"/>
                </a:solidFill>
                <a:latin typeface="Nunito"/>
                <a:ea typeface="Nunito"/>
                <a:cs typeface="Nunito"/>
                <a:sym typeface="Nunito"/>
              </a:rPr>
              <a:t>Linguagem de programação: </a:t>
            </a:r>
            <a:r>
              <a:rPr lang="en-US" b="true" sz="1999">
                <a:solidFill>
                  <a:srgbClr val="000000"/>
                </a:solidFill>
                <a:latin typeface="Nunito Bold"/>
                <a:ea typeface="Nunito Bold"/>
                <a:cs typeface="Nunito Bold"/>
                <a:sym typeface="Nunito Bold"/>
              </a:rPr>
              <a:t>Python</a:t>
            </a:r>
            <a:r>
              <a:rPr lang="en-US" sz="1999">
                <a:solidFill>
                  <a:srgbClr val="000000"/>
                </a:solidFill>
                <a:latin typeface="Nunito"/>
                <a:ea typeface="Nunito"/>
                <a:cs typeface="Nunito"/>
                <a:sym typeface="Nunito"/>
              </a:rPr>
              <a:t>. </a:t>
            </a:r>
          </a:p>
          <a:p>
            <a:pPr algn="l" marL="431799" indent="-215899" lvl="1">
              <a:lnSpc>
                <a:spcPts val="2399"/>
              </a:lnSpc>
              <a:buFont typeface="Arial"/>
              <a:buChar char="•"/>
            </a:pPr>
            <a:r>
              <a:rPr lang="en-US" sz="1999">
                <a:solidFill>
                  <a:srgbClr val="000000"/>
                </a:solidFill>
                <a:latin typeface="Nunito"/>
                <a:ea typeface="Nunito"/>
                <a:cs typeface="Nunito"/>
                <a:sym typeface="Nunito"/>
              </a:rPr>
              <a:t>Bibliotecas utilizadas: </a:t>
            </a:r>
            <a:r>
              <a:rPr lang="en-US" b="true" sz="1999">
                <a:solidFill>
                  <a:srgbClr val="000000"/>
                </a:solidFill>
                <a:latin typeface="Nunito Bold"/>
                <a:ea typeface="Nunito Bold"/>
                <a:cs typeface="Nunito Bold"/>
                <a:sym typeface="Nunito Bold"/>
              </a:rPr>
              <a:t>Pandas</a:t>
            </a:r>
            <a:r>
              <a:rPr lang="en-US" sz="1999">
                <a:solidFill>
                  <a:srgbClr val="000000"/>
                </a:solidFill>
                <a:latin typeface="Nunito"/>
                <a:ea typeface="Nunito"/>
                <a:cs typeface="Nunito"/>
                <a:sym typeface="Nunito"/>
              </a:rPr>
              <a:t>, </a:t>
            </a:r>
            <a:r>
              <a:rPr lang="en-US" b="true" sz="1999">
                <a:solidFill>
                  <a:srgbClr val="000000"/>
                </a:solidFill>
                <a:latin typeface="Nunito Bold"/>
                <a:ea typeface="Nunito Bold"/>
                <a:cs typeface="Nunito Bold"/>
                <a:sym typeface="Nunito Bold"/>
              </a:rPr>
              <a:t>Matplotlib </a:t>
            </a:r>
            <a:r>
              <a:rPr lang="en-US" sz="1999">
                <a:solidFill>
                  <a:srgbClr val="000000"/>
                </a:solidFill>
                <a:latin typeface="Nunito"/>
                <a:ea typeface="Nunito"/>
                <a:cs typeface="Nunito"/>
                <a:sym typeface="Nunito"/>
              </a:rPr>
              <a:t>e </a:t>
            </a:r>
            <a:r>
              <a:rPr lang="en-US" b="true" sz="1999">
                <a:solidFill>
                  <a:srgbClr val="000000"/>
                </a:solidFill>
                <a:latin typeface="Nunito Bold"/>
                <a:ea typeface="Nunito Bold"/>
                <a:cs typeface="Nunito Bold"/>
                <a:sym typeface="Nunito Bold"/>
              </a:rPr>
              <a:t>Seaborn</a:t>
            </a:r>
            <a:r>
              <a:rPr lang="en-US" sz="1999">
                <a:solidFill>
                  <a:srgbClr val="000000"/>
                </a:solidFill>
                <a:latin typeface="Nunito"/>
                <a:ea typeface="Nunito"/>
                <a:cs typeface="Nunito"/>
                <a:sym typeface="Nunito"/>
              </a:rPr>
              <a:t>.</a:t>
            </a:r>
          </a:p>
          <a:p>
            <a:pPr algn="l" marL="431799" indent="-215899" lvl="1">
              <a:lnSpc>
                <a:spcPts val="2399"/>
              </a:lnSpc>
              <a:buFont typeface="Arial"/>
              <a:buChar char="•"/>
            </a:pPr>
            <a:r>
              <a:rPr lang="en-US" sz="1999">
                <a:solidFill>
                  <a:srgbClr val="000000"/>
                </a:solidFill>
                <a:latin typeface="Nunito"/>
                <a:ea typeface="Nunito"/>
                <a:cs typeface="Nunito"/>
                <a:sym typeface="Nunito"/>
              </a:rPr>
              <a:t>Técnicas de análise:Foram utilizadas técnicas de análise descritiva para explorar os dados e identificar padrões. Estatísticas como </a:t>
            </a:r>
            <a:r>
              <a:rPr lang="en-US" b="true" sz="1999">
                <a:solidFill>
                  <a:srgbClr val="000000"/>
                </a:solidFill>
                <a:latin typeface="Nunito Bold"/>
                <a:ea typeface="Nunito Bold"/>
                <a:cs typeface="Nunito Bold"/>
                <a:sym typeface="Nunito Bold"/>
              </a:rPr>
              <a:t>média, mediana, desvio padrão e distribuição de frequência</a:t>
            </a:r>
            <a:r>
              <a:rPr lang="en-US" sz="1999">
                <a:solidFill>
                  <a:srgbClr val="000000"/>
                </a:solidFill>
                <a:latin typeface="Nunito"/>
                <a:ea typeface="Nunito"/>
                <a:cs typeface="Nunito"/>
                <a:sym typeface="Nunito"/>
              </a:rPr>
              <a:t> foram calculadas. Adicionalmente, foram utilizados gráficos de barras, histogramas e scatter plots para visualizar os dados e facilitar a identificação de insights.</a:t>
            </a:r>
          </a:p>
        </p:txBody>
      </p:sp>
      <p:sp>
        <p:nvSpPr>
          <p:cNvPr name="TextBox 26" id="26"/>
          <p:cNvSpPr txBox="true"/>
          <p:nvPr/>
        </p:nvSpPr>
        <p:spPr>
          <a:xfrm rot="0">
            <a:off x="7683907" y="2660322"/>
            <a:ext cx="2870551" cy="422275"/>
          </a:xfrm>
          <a:prstGeom prst="rect">
            <a:avLst/>
          </a:prstGeom>
        </p:spPr>
        <p:txBody>
          <a:bodyPr anchor="t" rtlCol="false" tIns="0" lIns="0" bIns="0" rIns="0">
            <a:spAutoFit/>
          </a:bodyPr>
          <a:lstStyle/>
          <a:p>
            <a:pPr algn="ctr" marL="0" indent="0" lvl="0">
              <a:lnSpc>
                <a:spcPts val="3499"/>
              </a:lnSpc>
              <a:spcBef>
                <a:spcPct val="0"/>
              </a:spcBef>
            </a:pPr>
            <a:r>
              <a:rPr lang="en-US" sz="2499" spc="99">
                <a:solidFill>
                  <a:srgbClr val="000000"/>
                </a:solidFill>
                <a:latin typeface="Bernoru"/>
                <a:ea typeface="Bernoru"/>
                <a:cs typeface="Bernoru"/>
                <a:sym typeface="Bernoru"/>
              </a:rPr>
              <a:t>PROCEDIMENTO</a:t>
            </a:r>
          </a:p>
        </p:txBody>
      </p:sp>
      <p:sp>
        <p:nvSpPr>
          <p:cNvPr name="TextBox 27" id="27"/>
          <p:cNvSpPr txBox="true"/>
          <p:nvPr/>
        </p:nvSpPr>
        <p:spPr>
          <a:xfrm rot="0">
            <a:off x="2292915" y="2675586"/>
            <a:ext cx="3026205" cy="422275"/>
          </a:xfrm>
          <a:prstGeom prst="rect">
            <a:avLst/>
          </a:prstGeom>
        </p:spPr>
        <p:txBody>
          <a:bodyPr anchor="t" rtlCol="false" tIns="0" lIns="0" bIns="0" rIns="0">
            <a:spAutoFit/>
          </a:bodyPr>
          <a:lstStyle/>
          <a:p>
            <a:pPr algn="ctr" marL="0" indent="0" lvl="0">
              <a:lnSpc>
                <a:spcPts val="3499"/>
              </a:lnSpc>
              <a:spcBef>
                <a:spcPct val="0"/>
              </a:spcBef>
            </a:pPr>
            <a:r>
              <a:rPr lang="en-US" sz="2499" spc="99">
                <a:solidFill>
                  <a:srgbClr val="000000"/>
                </a:solidFill>
                <a:latin typeface="Bernoru"/>
                <a:ea typeface="Bernoru"/>
                <a:cs typeface="Bernoru"/>
                <a:sym typeface="Bernoru"/>
              </a:rPr>
              <a:t>INPUT/ENTRADA</a:t>
            </a:r>
          </a:p>
        </p:txBody>
      </p:sp>
      <p:sp>
        <p:nvSpPr>
          <p:cNvPr name="TextBox 28" id="28"/>
          <p:cNvSpPr txBox="true"/>
          <p:nvPr/>
        </p:nvSpPr>
        <p:spPr>
          <a:xfrm rot="0">
            <a:off x="12969704" y="2660322"/>
            <a:ext cx="2999521" cy="422275"/>
          </a:xfrm>
          <a:prstGeom prst="rect">
            <a:avLst/>
          </a:prstGeom>
        </p:spPr>
        <p:txBody>
          <a:bodyPr anchor="t" rtlCol="false" tIns="0" lIns="0" bIns="0" rIns="0">
            <a:spAutoFit/>
          </a:bodyPr>
          <a:lstStyle/>
          <a:p>
            <a:pPr algn="ctr" marL="0" indent="0" lvl="0">
              <a:lnSpc>
                <a:spcPts val="3499"/>
              </a:lnSpc>
              <a:spcBef>
                <a:spcPct val="0"/>
              </a:spcBef>
            </a:pPr>
            <a:r>
              <a:rPr lang="en-US" sz="2499" spc="99">
                <a:solidFill>
                  <a:srgbClr val="000000"/>
                </a:solidFill>
                <a:latin typeface="Bernoru"/>
                <a:ea typeface="Bernoru"/>
                <a:cs typeface="Bernoru"/>
                <a:sym typeface="Bernoru"/>
              </a:rPr>
              <a:t>OUTPUT/SAÍDA</a:t>
            </a:r>
          </a:p>
        </p:txBody>
      </p:sp>
      <p:sp>
        <p:nvSpPr>
          <p:cNvPr name="TextBox 29" id="29"/>
          <p:cNvSpPr txBox="true"/>
          <p:nvPr/>
        </p:nvSpPr>
        <p:spPr>
          <a:xfrm rot="0">
            <a:off x="7950044" y="9026467"/>
            <a:ext cx="2489832" cy="422275"/>
          </a:xfrm>
          <a:prstGeom prst="rect">
            <a:avLst/>
          </a:prstGeom>
        </p:spPr>
        <p:txBody>
          <a:bodyPr anchor="t" rtlCol="false" tIns="0" lIns="0" bIns="0" rIns="0">
            <a:spAutoFit/>
          </a:bodyPr>
          <a:lstStyle/>
          <a:p>
            <a:pPr algn="ctr" marL="0" indent="0" lvl="0">
              <a:lnSpc>
                <a:spcPts val="3499"/>
              </a:lnSpc>
              <a:spcBef>
                <a:spcPct val="0"/>
              </a:spcBef>
            </a:pPr>
            <a:r>
              <a:rPr lang="en-US" sz="2499" spc="99">
                <a:solidFill>
                  <a:srgbClr val="000000"/>
                </a:solidFill>
                <a:latin typeface="Bernoru"/>
                <a:ea typeface="Bernoru"/>
                <a:cs typeface="Bernoru"/>
                <a:sym typeface="Bernoru"/>
              </a:rPr>
              <a:t>FEEDBACK</a:t>
            </a:r>
          </a:p>
        </p:txBody>
      </p:sp>
      <p:sp>
        <p:nvSpPr>
          <p:cNvPr name="TextBox 30" id="30"/>
          <p:cNvSpPr txBox="true"/>
          <p:nvPr/>
        </p:nvSpPr>
        <p:spPr>
          <a:xfrm rot="0">
            <a:off x="1777741" y="3570754"/>
            <a:ext cx="4056554" cy="4901089"/>
          </a:xfrm>
          <a:prstGeom prst="rect">
            <a:avLst/>
          </a:prstGeom>
        </p:spPr>
        <p:txBody>
          <a:bodyPr anchor="t" rtlCol="false" tIns="0" lIns="0" bIns="0" rIns="0">
            <a:spAutoFit/>
          </a:bodyPr>
          <a:lstStyle/>
          <a:p>
            <a:pPr algn="l" marL="410213" indent="-205106" lvl="1">
              <a:lnSpc>
                <a:spcPts val="2280"/>
              </a:lnSpc>
              <a:buFont typeface="Arial"/>
              <a:buChar char="•"/>
            </a:pPr>
            <a:r>
              <a:rPr lang="en-US" sz="1900">
                <a:solidFill>
                  <a:srgbClr val="000000"/>
                </a:solidFill>
                <a:latin typeface="Nunito"/>
                <a:ea typeface="Nunito"/>
                <a:cs typeface="Nunito"/>
                <a:sym typeface="Nunito"/>
              </a:rPr>
              <a:t>Fonte dos dados :Utilizei o conjunto de dados '</a:t>
            </a:r>
            <a:r>
              <a:rPr lang="en-US" b="true" sz="1900">
                <a:solidFill>
                  <a:srgbClr val="000000"/>
                </a:solidFill>
                <a:latin typeface="Nunito Bold"/>
                <a:ea typeface="Nunito Bold"/>
                <a:cs typeface="Nunito Bold"/>
                <a:sym typeface="Nunito Bold"/>
              </a:rPr>
              <a:t>Anime Recommendations Database</a:t>
            </a:r>
            <a:r>
              <a:rPr lang="en-US" sz="1900">
                <a:solidFill>
                  <a:srgbClr val="000000"/>
                </a:solidFill>
                <a:latin typeface="Nunito"/>
                <a:ea typeface="Nunito"/>
                <a:cs typeface="Nunito"/>
                <a:sym typeface="Nunito"/>
              </a:rPr>
              <a:t>' disponível publicamente na plataforma </a:t>
            </a:r>
            <a:r>
              <a:rPr lang="en-US" b="true" sz="1900">
                <a:solidFill>
                  <a:srgbClr val="000000"/>
                </a:solidFill>
                <a:latin typeface="Nunito Bold"/>
                <a:ea typeface="Nunito Bold"/>
                <a:cs typeface="Nunito Bold"/>
                <a:sym typeface="Nunito Bold"/>
              </a:rPr>
              <a:t>Kaggle </a:t>
            </a:r>
            <a:r>
              <a:rPr lang="en-US" sz="1900">
                <a:solidFill>
                  <a:srgbClr val="000000"/>
                </a:solidFill>
                <a:latin typeface="Nunito"/>
                <a:ea typeface="Nunito"/>
                <a:cs typeface="Nunito"/>
                <a:sym typeface="Nunito"/>
              </a:rPr>
              <a:t>https://www.kaggle.com/datasets/CooperUnion/anime-recommendations-database. Este conjunto de dados contém informações sobre </a:t>
            </a:r>
            <a:r>
              <a:rPr lang="en-US" b="true" sz="1900">
                <a:solidFill>
                  <a:srgbClr val="000000"/>
                </a:solidFill>
                <a:latin typeface="Nunito Bold"/>
                <a:ea typeface="Nunito Bold"/>
                <a:cs typeface="Nunito Bold"/>
                <a:sym typeface="Nunito Bold"/>
              </a:rPr>
              <a:t>12295 animes, incluindo nome, gênero, tipo, número de episódios e avaliação.</a:t>
            </a:r>
          </a:p>
          <a:p>
            <a:pPr algn="l" marL="410213" indent="-205106" lvl="1">
              <a:lnSpc>
                <a:spcPts val="2280"/>
              </a:lnSpc>
              <a:buFont typeface="Arial"/>
              <a:buChar char="•"/>
            </a:pPr>
            <a:r>
              <a:rPr lang="en-US" sz="1900">
                <a:solidFill>
                  <a:srgbClr val="000000"/>
                </a:solidFill>
                <a:latin typeface="Nunito"/>
                <a:ea typeface="Nunito"/>
                <a:cs typeface="Nunito"/>
                <a:sym typeface="Nunito"/>
              </a:rPr>
              <a:t>Período da coleta dos dados: </a:t>
            </a:r>
            <a:r>
              <a:rPr lang="en-US" b="true" sz="1900">
                <a:solidFill>
                  <a:srgbClr val="000000"/>
                </a:solidFill>
                <a:latin typeface="Nunito Bold"/>
                <a:ea typeface="Nunito Bold"/>
                <a:cs typeface="Nunito Bold"/>
                <a:sym typeface="Nunito Bold"/>
              </a:rPr>
              <a:t>Fevereiro de 2025</a:t>
            </a:r>
            <a:r>
              <a:rPr lang="en-US" sz="1900">
                <a:solidFill>
                  <a:srgbClr val="000000"/>
                </a:solidFill>
                <a:latin typeface="Nunito"/>
                <a:ea typeface="Nunito"/>
                <a:cs typeface="Nunito"/>
                <a:sym typeface="Nunito"/>
              </a:rPr>
              <a:t>.</a:t>
            </a:r>
          </a:p>
          <a:p>
            <a:pPr algn="l" marL="410213" indent="-205106" lvl="1">
              <a:lnSpc>
                <a:spcPts val="2280"/>
              </a:lnSpc>
              <a:buFont typeface="Arial"/>
              <a:buChar char="•"/>
            </a:pPr>
            <a:r>
              <a:rPr lang="en-US" sz="1900">
                <a:solidFill>
                  <a:srgbClr val="000000"/>
                </a:solidFill>
                <a:latin typeface="Nunito"/>
                <a:ea typeface="Nunito"/>
                <a:cs typeface="Nunito"/>
                <a:sym typeface="Nunito"/>
              </a:rPr>
              <a:t>Formato dos dados: Planilha em </a:t>
            </a:r>
            <a:r>
              <a:rPr lang="en-US" b="true" sz="1900">
                <a:solidFill>
                  <a:srgbClr val="000000"/>
                </a:solidFill>
                <a:latin typeface="Nunito Bold"/>
                <a:ea typeface="Nunito Bold"/>
                <a:cs typeface="Nunito Bold"/>
                <a:sym typeface="Nunito Bold"/>
              </a:rPr>
              <a:t>CSV</a:t>
            </a:r>
            <a:r>
              <a:rPr lang="en-US" sz="1900">
                <a:solidFill>
                  <a:srgbClr val="000000"/>
                </a:solidFill>
                <a:latin typeface="Nunito"/>
                <a:ea typeface="Nunito"/>
                <a:cs typeface="Nunito"/>
                <a:sym typeface="Nunito"/>
              </a:rPr>
              <a:t>.</a:t>
            </a:r>
          </a:p>
        </p:txBody>
      </p:sp>
      <p:sp>
        <p:nvSpPr>
          <p:cNvPr name="TextBox 31" id="31"/>
          <p:cNvSpPr txBox="true"/>
          <p:nvPr/>
        </p:nvSpPr>
        <p:spPr>
          <a:xfrm rot="0">
            <a:off x="12453705" y="3436720"/>
            <a:ext cx="4056554" cy="5172392"/>
          </a:xfrm>
          <a:prstGeom prst="rect">
            <a:avLst/>
          </a:prstGeom>
        </p:spPr>
        <p:txBody>
          <a:bodyPr anchor="t" rtlCol="false" tIns="0" lIns="0" bIns="0" rIns="0">
            <a:spAutoFit/>
          </a:bodyPr>
          <a:lstStyle/>
          <a:p>
            <a:pPr algn="l" marL="410213" indent="-205106" lvl="1">
              <a:lnSpc>
                <a:spcPts val="2280"/>
              </a:lnSpc>
              <a:buFont typeface="Arial"/>
              <a:buChar char="•"/>
            </a:pPr>
            <a:r>
              <a:rPr lang="en-US" b="true" sz="1900">
                <a:solidFill>
                  <a:srgbClr val="000000"/>
                </a:solidFill>
                <a:latin typeface="Nunito Bold"/>
                <a:ea typeface="Nunito Bold"/>
                <a:cs typeface="Nunito Bold"/>
                <a:sym typeface="Nunito Bold"/>
              </a:rPr>
              <a:t>Visualizações</a:t>
            </a:r>
            <a:r>
              <a:rPr lang="en-US" sz="1900">
                <a:solidFill>
                  <a:srgbClr val="000000"/>
                </a:solidFill>
                <a:latin typeface="Nunito"/>
                <a:ea typeface="Nunito"/>
                <a:cs typeface="Nunito"/>
                <a:sym typeface="Nunito"/>
              </a:rPr>
              <a:t>: Os resultados da análise foram visualizados através de gráficos de barras horizontais e verticais, que permitiram a comparação entre diferentes categorias de animes, como gêneros e tipos.</a:t>
            </a:r>
          </a:p>
          <a:p>
            <a:pPr algn="l" marL="410213" indent="-205106" lvl="1">
              <a:lnSpc>
                <a:spcPts val="2280"/>
              </a:lnSpc>
              <a:buFont typeface="Arial"/>
              <a:buChar char="•"/>
            </a:pPr>
            <a:r>
              <a:rPr lang="en-US" b="true" sz="1900">
                <a:solidFill>
                  <a:srgbClr val="000000"/>
                </a:solidFill>
                <a:latin typeface="Nunito Bold"/>
                <a:ea typeface="Nunito Bold"/>
                <a:cs typeface="Nunito Bold"/>
                <a:sym typeface="Nunito Bold"/>
              </a:rPr>
              <a:t>Insights</a:t>
            </a:r>
            <a:r>
              <a:rPr lang="en-US" sz="1900">
                <a:solidFill>
                  <a:srgbClr val="000000"/>
                </a:solidFill>
                <a:latin typeface="Nunito"/>
                <a:ea typeface="Nunito"/>
                <a:cs typeface="Nunito"/>
                <a:sym typeface="Nunito"/>
              </a:rPr>
              <a:t>: Através da análise, foi possível identificar os gêneros mais populares, os tipos de animes com melhor avaliação, a relação entre número de episódios e popularidade, entre outros insights relevantes. Estes resultados foram apresentados de forma clara e concisa, utilizando tabelas e gráficos para facilitar a compreensão.</a:t>
            </a:r>
          </a:p>
        </p:txBody>
      </p:sp>
      <p:sp>
        <p:nvSpPr>
          <p:cNvPr name="Freeform 32" id="32"/>
          <p:cNvSpPr/>
          <p:nvPr/>
        </p:nvSpPr>
        <p:spPr>
          <a:xfrm flipH="false" flipV="false" rot="0">
            <a:off x="914318" y="148344"/>
            <a:ext cx="2374374" cy="2004368"/>
          </a:xfrm>
          <a:custGeom>
            <a:avLst/>
            <a:gdLst/>
            <a:ahLst/>
            <a:cxnLst/>
            <a:rect r="r" b="b" t="t" l="l"/>
            <a:pathLst>
              <a:path h="2004368" w="2374374">
                <a:moveTo>
                  <a:pt x="0" y="0"/>
                </a:moveTo>
                <a:lnTo>
                  <a:pt x="2374375" y="0"/>
                </a:lnTo>
                <a:lnTo>
                  <a:pt x="2374375" y="2004367"/>
                </a:lnTo>
                <a:lnTo>
                  <a:pt x="0" y="2004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2101505" y="395650"/>
            <a:ext cx="14035354" cy="1518936"/>
          </a:xfrm>
          <a:prstGeom prst="rect">
            <a:avLst/>
          </a:prstGeom>
        </p:spPr>
        <p:txBody>
          <a:bodyPr anchor="t" rtlCol="false" tIns="0" lIns="0" bIns="0" rIns="0">
            <a:spAutoFit/>
          </a:bodyPr>
          <a:lstStyle/>
          <a:p>
            <a:pPr algn="ctr" marL="0" indent="0" lvl="0">
              <a:lnSpc>
                <a:spcPts val="5800"/>
              </a:lnSpc>
              <a:spcBef>
                <a:spcPct val="0"/>
              </a:spcBef>
            </a:pPr>
            <a:r>
              <a:rPr lang="en-US" b="true" sz="5800">
                <a:solidFill>
                  <a:srgbClr val="765DC7"/>
                </a:solidFill>
                <a:latin typeface="Bernoru"/>
                <a:ea typeface="Bernoru"/>
                <a:cs typeface="Bernoru"/>
                <a:sym typeface="Bernoru"/>
              </a:rPr>
              <a:t>FRAMEWORK/ESTRUTURA ANALÍTICA</a:t>
            </a:r>
          </a:p>
        </p:txBody>
      </p:sp>
      <p:sp>
        <p:nvSpPr>
          <p:cNvPr name="Freeform 34" id="34"/>
          <p:cNvSpPr/>
          <p:nvPr/>
        </p:nvSpPr>
        <p:spPr>
          <a:xfrm flipH="false" flipV="false" rot="0">
            <a:off x="14782038" y="148344"/>
            <a:ext cx="2374374" cy="2004368"/>
          </a:xfrm>
          <a:custGeom>
            <a:avLst/>
            <a:gdLst/>
            <a:ahLst/>
            <a:cxnLst/>
            <a:rect r="r" b="b" t="t" l="l"/>
            <a:pathLst>
              <a:path h="2004368" w="2374374">
                <a:moveTo>
                  <a:pt x="0" y="0"/>
                </a:moveTo>
                <a:lnTo>
                  <a:pt x="2374375" y="0"/>
                </a:lnTo>
                <a:lnTo>
                  <a:pt x="2374375" y="2004367"/>
                </a:lnTo>
                <a:lnTo>
                  <a:pt x="0" y="2004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9886359"/>
            <a:ext cx="18288000" cy="400641"/>
          </a:xfrm>
          <a:prstGeom prst="rect">
            <a:avLst/>
          </a:prstGeom>
          <a:solidFill>
            <a:srgbClr val="5271FF"/>
          </a:solidFill>
        </p:spPr>
      </p:sp>
      <p:sp>
        <p:nvSpPr>
          <p:cNvPr name="AutoShape 3" id="3"/>
          <p:cNvSpPr/>
          <p:nvPr/>
        </p:nvSpPr>
        <p:spPr>
          <a:xfrm rot="0">
            <a:off x="0" y="0"/>
            <a:ext cx="18288000" cy="376305"/>
          </a:xfrm>
          <a:prstGeom prst="rect">
            <a:avLst/>
          </a:prstGeom>
          <a:solidFill>
            <a:srgbClr val="5271FF"/>
          </a:solidFill>
        </p:spPr>
      </p:sp>
      <p:sp>
        <p:nvSpPr>
          <p:cNvPr name="TextBox 4" id="4"/>
          <p:cNvSpPr txBox="true"/>
          <p:nvPr/>
        </p:nvSpPr>
        <p:spPr>
          <a:xfrm rot="0">
            <a:off x="0" y="1730079"/>
            <a:ext cx="18288000" cy="8356601"/>
          </a:xfrm>
          <a:prstGeom prst="rect">
            <a:avLst/>
          </a:prstGeom>
        </p:spPr>
        <p:txBody>
          <a:bodyPr anchor="t" rtlCol="false" tIns="0" lIns="0" bIns="0" rIns="0">
            <a:spAutoFit/>
          </a:bodyPr>
          <a:lstStyle/>
          <a:p>
            <a:pPr algn="ctr">
              <a:lnSpc>
                <a:spcPts val="4759"/>
              </a:lnSpc>
            </a:pPr>
            <a:r>
              <a:rPr lang="en-US" sz="2799" b="true">
                <a:solidFill>
                  <a:srgbClr val="000000"/>
                </a:solidFill>
                <a:latin typeface="Nunito Bold"/>
                <a:ea typeface="Nunito Bold"/>
                <a:cs typeface="Nunito Bold"/>
                <a:sym typeface="Nunito Bold"/>
              </a:rPr>
              <a:t>1. TV: Séries de anime exibidas na televisão, com episódios semanais (ex: "Naruto").</a:t>
            </a:r>
          </a:p>
          <a:p>
            <a:pPr algn="ctr">
              <a:lnSpc>
                <a:spcPts val="4759"/>
              </a:lnSpc>
            </a:pPr>
          </a:p>
          <a:p>
            <a:pPr algn="ctr">
              <a:lnSpc>
                <a:spcPts val="4759"/>
              </a:lnSpc>
            </a:pPr>
            <a:r>
              <a:rPr lang="en-US" sz="2799" b="true">
                <a:solidFill>
                  <a:srgbClr val="000000"/>
                </a:solidFill>
                <a:latin typeface="Nunito Bold"/>
                <a:ea typeface="Nunito Bold"/>
                <a:cs typeface="Nunito Bold"/>
                <a:sym typeface="Nunito Bold"/>
              </a:rPr>
              <a:t>2. ONA: Animes lançados diretamente na internet, sem exibição na TV (ex: "Baki").</a:t>
            </a:r>
          </a:p>
          <a:p>
            <a:pPr algn="ctr">
              <a:lnSpc>
                <a:spcPts val="4759"/>
              </a:lnSpc>
            </a:pPr>
          </a:p>
          <a:p>
            <a:pPr algn="ctr">
              <a:lnSpc>
                <a:spcPts val="4759"/>
              </a:lnSpc>
            </a:pPr>
            <a:r>
              <a:rPr lang="en-US" sz="2799" b="true">
                <a:solidFill>
                  <a:srgbClr val="000000"/>
                </a:solidFill>
                <a:latin typeface="Nunito Bold"/>
                <a:ea typeface="Nunito Bold"/>
                <a:cs typeface="Nunito Bold"/>
                <a:sym typeface="Nunito Bold"/>
              </a:rPr>
              <a:t>3. Special: Episódios adicionais que complementam uma série existente.</a:t>
            </a:r>
          </a:p>
          <a:p>
            <a:pPr algn="ctr">
              <a:lnSpc>
                <a:spcPts val="4759"/>
              </a:lnSpc>
            </a:pPr>
          </a:p>
          <a:p>
            <a:pPr algn="ctr">
              <a:lnSpc>
                <a:spcPts val="4759"/>
              </a:lnSpc>
            </a:pPr>
            <a:r>
              <a:rPr lang="en-US" sz="2799" b="true">
                <a:solidFill>
                  <a:srgbClr val="000000"/>
                </a:solidFill>
                <a:latin typeface="Nunito Bold"/>
                <a:ea typeface="Nunito Bold"/>
                <a:cs typeface="Nunito Bold"/>
                <a:sym typeface="Nunito Bold"/>
              </a:rPr>
              <a:t>4. OVA: Animes lançados em vídeo, com histórias que não estão na série principal (ex: "Dragon Ball Z: Bardock").</a:t>
            </a:r>
          </a:p>
          <a:p>
            <a:pPr algn="ctr">
              <a:lnSpc>
                <a:spcPts val="4759"/>
              </a:lnSpc>
            </a:pPr>
          </a:p>
          <a:p>
            <a:pPr algn="ctr">
              <a:lnSpc>
                <a:spcPts val="4759"/>
              </a:lnSpc>
            </a:pPr>
            <a:r>
              <a:rPr lang="en-US" sz="2799" b="true">
                <a:solidFill>
                  <a:srgbClr val="000000"/>
                </a:solidFill>
                <a:latin typeface="Nunito Bold"/>
                <a:ea typeface="Nunito Bold"/>
                <a:cs typeface="Nunito Bold"/>
                <a:sym typeface="Nunito Bold"/>
              </a:rPr>
              <a:t>5. Music: Animes focados em música, como concertos animados.</a:t>
            </a:r>
          </a:p>
          <a:p>
            <a:pPr algn="ctr">
              <a:lnSpc>
                <a:spcPts val="4759"/>
              </a:lnSpc>
            </a:pPr>
          </a:p>
          <a:p>
            <a:pPr algn="ctr">
              <a:lnSpc>
                <a:spcPts val="4759"/>
              </a:lnSpc>
            </a:pPr>
            <a:r>
              <a:rPr lang="en-US" sz="2799" b="true">
                <a:solidFill>
                  <a:srgbClr val="000000"/>
                </a:solidFill>
                <a:latin typeface="Nunito Bold"/>
                <a:ea typeface="Nunito Bold"/>
                <a:cs typeface="Nunito Bold"/>
                <a:sym typeface="Nunito Bold"/>
              </a:rPr>
              <a:t>6. Movie: Filmes de anime, que podem ser baseados em séries ou histórias originais (ex: "Your Name").</a:t>
            </a:r>
          </a:p>
          <a:p>
            <a:pPr algn="ctr">
              <a:lnSpc>
                <a:spcPts val="4759"/>
              </a:lnSpc>
            </a:pPr>
          </a:p>
          <a:p>
            <a:pPr algn="ctr">
              <a:lnSpc>
                <a:spcPts val="4759"/>
              </a:lnSpc>
              <a:spcBef>
                <a:spcPct val="0"/>
              </a:spcBef>
            </a:pPr>
          </a:p>
        </p:txBody>
      </p:sp>
      <p:sp>
        <p:nvSpPr>
          <p:cNvPr name="Freeform 5" id="5"/>
          <p:cNvSpPr/>
          <p:nvPr/>
        </p:nvSpPr>
        <p:spPr>
          <a:xfrm flipH="false" flipV="false" rot="0">
            <a:off x="547194" y="6219499"/>
            <a:ext cx="2424490" cy="1766847"/>
          </a:xfrm>
          <a:custGeom>
            <a:avLst/>
            <a:gdLst/>
            <a:ahLst/>
            <a:cxnLst/>
            <a:rect r="r" b="b" t="t" l="l"/>
            <a:pathLst>
              <a:path h="1766847" w="2424490">
                <a:moveTo>
                  <a:pt x="0" y="0"/>
                </a:moveTo>
                <a:lnTo>
                  <a:pt x="2424491" y="0"/>
                </a:lnTo>
                <a:lnTo>
                  <a:pt x="2424491" y="1766847"/>
                </a:lnTo>
                <a:lnTo>
                  <a:pt x="0" y="1766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38341" y="3427273"/>
            <a:ext cx="1364706" cy="1429012"/>
          </a:xfrm>
          <a:custGeom>
            <a:avLst/>
            <a:gdLst/>
            <a:ahLst/>
            <a:cxnLst/>
            <a:rect r="r" b="b" t="t" l="l"/>
            <a:pathLst>
              <a:path h="1429012" w="1364706">
                <a:moveTo>
                  <a:pt x="0" y="0"/>
                </a:moveTo>
                <a:lnTo>
                  <a:pt x="1364707" y="0"/>
                </a:lnTo>
                <a:lnTo>
                  <a:pt x="1364707" y="1429012"/>
                </a:lnTo>
                <a:lnTo>
                  <a:pt x="0" y="14290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166466" y="813753"/>
            <a:ext cx="9955068" cy="441165"/>
          </a:xfrm>
          <a:prstGeom prst="rect">
            <a:avLst/>
          </a:prstGeom>
        </p:spPr>
        <p:txBody>
          <a:bodyPr anchor="t" rtlCol="false" tIns="0" lIns="0" bIns="0" rIns="0">
            <a:spAutoFit/>
          </a:bodyPr>
          <a:lstStyle/>
          <a:p>
            <a:pPr algn="ctr" marL="0" indent="0" lvl="0">
              <a:lnSpc>
                <a:spcPts val="3299"/>
              </a:lnSpc>
              <a:spcBef>
                <a:spcPct val="0"/>
              </a:spcBef>
            </a:pPr>
            <a:r>
              <a:rPr lang="en-US" b="true" sz="3299">
                <a:solidFill>
                  <a:srgbClr val="000000"/>
                </a:solidFill>
                <a:latin typeface="Now Bold"/>
                <a:ea typeface="Now Bold"/>
                <a:cs typeface="Now Bold"/>
                <a:sym typeface="Now Bold"/>
              </a:rPr>
              <a:t>EXPLICAÇÃO SOBRE OS TIPOS DE ANIMES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9886359"/>
            <a:ext cx="18288000" cy="400641"/>
          </a:xfrm>
          <a:prstGeom prst="rect">
            <a:avLst/>
          </a:prstGeom>
          <a:solidFill>
            <a:srgbClr val="5271FF"/>
          </a:solidFill>
        </p:spPr>
      </p:sp>
      <p:sp>
        <p:nvSpPr>
          <p:cNvPr name="AutoShape 3" id="3"/>
          <p:cNvSpPr/>
          <p:nvPr/>
        </p:nvSpPr>
        <p:spPr>
          <a:xfrm rot="0">
            <a:off x="0" y="0"/>
            <a:ext cx="18288000" cy="376305"/>
          </a:xfrm>
          <a:prstGeom prst="rect">
            <a:avLst/>
          </a:prstGeom>
          <a:solidFill>
            <a:srgbClr val="5271FF"/>
          </a:solidFill>
        </p:spPr>
      </p:sp>
      <p:sp>
        <p:nvSpPr>
          <p:cNvPr name="Freeform 4" id="4"/>
          <p:cNvSpPr/>
          <p:nvPr/>
        </p:nvSpPr>
        <p:spPr>
          <a:xfrm flipH="false" flipV="false" rot="0">
            <a:off x="362349" y="2311149"/>
            <a:ext cx="10084373" cy="7159905"/>
          </a:xfrm>
          <a:custGeom>
            <a:avLst/>
            <a:gdLst/>
            <a:ahLst/>
            <a:cxnLst/>
            <a:rect r="r" b="b" t="t" l="l"/>
            <a:pathLst>
              <a:path h="7159905" w="10084373">
                <a:moveTo>
                  <a:pt x="0" y="0"/>
                </a:moveTo>
                <a:lnTo>
                  <a:pt x="10084374" y="0"/>
                </a:lnTo>
                <a:lnTo>
                  <a:pt x="10084374" y="7159905"/>
                </a:lnTo>
                <a:lnTo>
                  <a:pt x="0" y="7159905"/>
                </a:lnTo>
                <a:lnTo>
                  <a:pt x="0" y="0"/>
                </a:lnTo>
                <a:close/>
              </a:path>
            </a:pathLst>
          </a:custGeom>
          <a:blipFill>
            <a:blip r:embed="rId2"/>
            <a:stretch>
              <a:fillRect l="0" t="0" r="0" b="0"/>
            </a:stretch>
          </a:blipFill>
          <a:ln cap="sq">
            <a:noFill/>
            <a:prstDash val="solid"/>
            <a:miter/>
          </a:ln>
        </p:spPr>
      </p:sp>
      <p:sp>
        <p:nvSpPr>
          <p:cNvPr name="TextBox 5" id="5"/>
          <p:cNvSpPr txBox="true"/>
          <p:nvPr/>
        </p:nvSpPr>
        <p:spPr>
          <a:xfrm rot="0">
            <a:off x="362349" y="644553"/>
            <a:ext cx="9955068" cy="1503997"/>
          </a:xfrm>
          <a:prstGeom prst="rect">
            <a:avLst/>
          </a:prstGeom>
        </p:spPr>
        <p:txBody>
          <a:bodyPr anchor="t" rtlCol="false" tIns="0" lIns="0" bIns="0" rIns="0">
            <a:spAutoFit/>
          </a:bodyPr>
          <a:lstStyle/>
          <a:p>
            <a:pPr algn="ctr">
              <a:lnSpc>
                <a:spcPts val="2399"/>
              </a:lnSpc>
            </a:pPr>
            <a:r>
              <a:rPr lang="en-US" b="true" sz="2399">
                <a:solidFill>
                  <a:srgbClr val="000000"/>
                </a:solidFill>
                <a:latin typeface="Now Bold"/>
                <a:ea typeface="Now Bold"/>
                <a:cs typeface="Now Bold"/>
                <a:sym typeface="Now Bold"/>
              </a:rPr>
              <a:t>EXISTE UMA CORRELAÇÃO ENTRE O NÚMERO DE EPISÓDIOS E A AVALIAÇÃO (RATING)? </a:t>
            </a:r>
          </a:p>
          <a:p>
            <a:pPr algn="ctr">
              <a:lnSpc>
                <a:spcPts val="2399"/>
              </a:lnSpc>
            </a:pPr>
          </a:p>
          <a:p>
            <a:pPr algn="ctr">
              <a:lnSpc>
                <a:spcPts val="2399"/>
              </a:lnSpc>
            </a:pPr>
            <a:r>
              <a:rPr lang="en-US" b="true" sz="2399">
                <a:solidFill>
                  <a:srgbClr val="000000"/>
                </a:solidFill>
                <a:latin typeface="Now Bold"/>
                <a:ea typeface="Now Bold"/>
                <a:cs typeface="Now Bold"/>
                <a:sym typeface="Now Bold"/>
              </a:rPr>
              <a:t>ANIMES MAIS LONGOS TENDEM A TER MELHORES AVALIAÇÕES?</a:t>
            </a:r>
          </a:p>
          <a:p>
            <a:pPr algn="ctr" marL="0" indent="0" lvl="0">
              <a:lnSpc>
                <a:spcPts val="2399"/>
              </a:lnSpc>
              <a:spcBef>
                <a:spcPct val="0"/>
              </a:spcBef>
            </a:pPr>
          </a:p>
        </p:txBody>
      </p:sp>
      <p:sp>
        <p:nvSpPr>
          <p:cNvPr name="TextBox 6" id="6"/>
          <p:cNvSpPr txBox="true"/>
          <p:nvPr/>
        </p:nvSpPr>
        <p:spPr>
          <a:xfrm rot="0">
            <a:off x="10811753" y="492153"/>
            <a:ext cx="7258563" cy="8978900"/>
          </a:xfrm>
          <a:prstGeom prst="rect">
            <a:avLst/>
          </a:prstGeom>
        </p:spPr>
        <p:txBody>
          <a:bodyPr anchor="t" rtlCol="false" tIns="0" lIns="0" bIns="0" rIns="0">
            <a:spAutoFit/>
          </a:bodyPr>
          <a:lstStyle/>
          <a:p>
            <a:pPr algn="ctr">
              <a:lnSpc>
                <a:spcPts val="3399"/>
              </a:lnSpc>
              <a:spcBef>
                <a:spcPct val="0"/>
              </a:spcBef>
            </a:pPr>
            <a:r>
              <a:rPr lang="en-US" sz="1999">
                <a:solidFill>
                  <a:srgbClr val="000000"/>
                </a:solidFill>
                <a:latin typeface="Now"/>
                <a:ea typeface="Now"/>
                <a:cs typeface="Now"/>
                <a:sym typeface="Now"/>
              </a:rPr>
              <a:t>Observando o gráfico de dispersão, podemos notar que:</a:t>
            </a:r>
          </a:p>
          <a:p>
            <a:pPr algn="ctr">
              <a:lnSpc>
                <a:spcPts val="3399"/>
              </a:lnSpc>
              <a:spcBef>
                <a:spcPct val="0"/>
              </a:spcBef>
            </a:pPr>
          </a:p>
          <a:p>
            <a:pPr algn="ctr">
              <a:lnSpc>
                <a:spcPts val="3399"/>
              </a:lnSpc>
              <a:spcBef>
                <a:spcPct val="0"/>
              </a:spcBef>
            </a:pPr>
            <a:r>
              <a:rPr lang="en-US" sz="1999">
                <a:solidFill>
                  <a:srgbClr val="000000"/>
                </a:solidFill>
                <a:latin typeface="Now"/>
                <a:ea typeface="Now"/>
                <a:cs typeface="Now"/>
                <a:sym typeface="Now"/>
              </a:rPr>
              <a:t>Neste gráfico, cada ponto representa um anime, e sua posição é determinada pelo número de episódios (eixo x) e pela avaliação (rating) recebida (eixo y).</a:t>
            </a:r>
          </a:p>
          <a:p>
            <a:pPr algn="ctr">
              <a:lnSpc>
                <a:spcPts val="3399"/>
              </a:lnSpc>
              <a:spcBef>
                <a:spcPct val="0"/>
              </a:spcBef>
            </a:pPr>
          </a:p>
          <a:p>
            <a:pPr algn="ctr">
              <a:lnSpc>
                <a:spcPts val="3399"/>
              </a:lnSpc>
              <a:spcBef>
                <a:spcPct val="0"/>
              </a:spcBef>
            </a:pPr>
            <a:r>
              <a:rPr lang="en-US" b="true" sz="1999">
                <a:solidFill>
                  <a:srgbClr val="000000"/>
                </a:solidFill>
                <a:latin typeface="Now Bold"/>
                <a:ea typeface="Now Bold"/>
                <a:cs typeface="Now Bold"/>
                <a:sym typeface="Now Bold"/>
              </a:rPr>
              <a:t>A análise revela uma correlação positiva de 0.088 entre o número de episódios e a avaliação. Embora a correlação seja considerada fraca, ela indica uma tendência de que animes com maior número de episódios tendem a ter avaliações ligeiramente melhores.</a:t>
            </a:r>
          </a:p>
          <a:p>
            <a:pPr algn="ctr">
              <a:lnSpc>
                <a:spcPts val="3399"/>
              </a:lnSpc>
              <a:spcBef>
                <a:spcPct val="0"/>
              </a:spcBef>
            </a:pPr>
          </a:p>
          <a:p>
            <a:pPr algn="ctr">
              <a:lnSpc>
                <a:spcPts val="3399"/>
              </a:lnSpc>
              <a:spcBef>
                <a:spcPct val="0"/>
              </a:spcBef>
            </a:pPr>
            <a:r>
              <a:rPr lang="en-US" sz="1999">
                <a:solidFill>
                  <a:srgbClr val="000000"/>
                </a:solidFill>
                <a:latin typeface="Now"/>
                <a:ea typeface="Now"/>
                <a:cs typeface="Now"/>
                <a:sym typeface="Now"/>
              </a:rPr>
              <a:t>Essa tendência pode sugerir que animes mais longos, com mais tempo para desenvolver a história e os personagens, podem ter um impacto mais positivo no público. </a:t>
            </a:r>
          </a:p>
          <a:p>
            <a:pPr algn="ctr">
              <a:lnSpc>
                <a:spcPts val="3399"/>
              </a:lnSpc>
              <a:spcBef>
                <a:spcPct val="0"/>
              </a:spcBef>
            </a:pPr>
          </a:p>
          <a:p>
            <a:pPr algn="ctr">
              <a:lnSpc>
                <a:spcPts val="3399"/>
              </a:lnSpc>
              <a:spcBef>
                <a:spcPct val="0"/>
              </a:spcBef>
            </a:pPr>
            <a:r>
              <a:rPr lang="en-US" sz="1999">
                <a:solidFill>
                  <a:srgbClr val="000000"/>
                </a:solidFill>
                <a:latin typeface="Now"/>
                <a:ea typeface="Now"/>
                <a:cs typeface="Now"/>
                <a:sym typeface="Now"/>
              </a:rPr>
              <a:t>No entanto, é importante lembrar que a correlação não implica causalidade, e outros fatores podem influenciar a avaliação de um anime, como gênero, qualidade da animação, trilha sonora e popularidade.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9886359"/>
            <a:ext cx="18288000" cy="400641"/>
          </a:xfrm>
          <a:prstGeom prst="rect">
            <a:avLst/>
          </a:prstGeom>
          <a:solidFill>
            <a:srgbClr val="5271FF"/>
          </a:solidFill>
        </p:spPr>
      </p:sp>
      <p:sp>
        <p:nvSpPr>
          <p:cNvPr name="AutoShape 3" id="3"/>
          <p:cNvSpPr/>
          <p:nvPr/>
        </p:nvSpPr>
        <p:spPr>
          <a:xfrm rot="0">
            <a:off x="0" y="0"/>
            <a:ext cx="18288000" cy="376305"/>
          </a:xfrm>
          <a:prstGeom prst="rect">
            <a:avLst/>
          </a:prstGeom>
          <a:solidFill>
            <a:srgbClr val="5271FF"/>
          </a:solidFill>
        </p:spPr>
      </p:sp>
      <p:sp>
        <p:nvSpPr>
          <p:cNvPr name="TextBox 4" id="4"/>
          <p:cNvSpPr txBox="true"/>
          <p:nvPr/>
        </p:nvSpPr>
        <p:spPr>
          <a:xfrm rot="0">
            <a:off x="3341156" y="718151"/>
            <a:ext cx="13092834" cy="412114"/>
          </a:xfrm>
          <a:prstGeom prst="rect">
            <a:avLst/>
          </a:prstGeom>
        </p:spPr>
        <p:txBody>
          <a:bodyPr anchor="t" rtlCol="false" tIns="0" lIns="0" bIns="0" rIns="0">
            <a:spAutoFit/>
          </a:bodyPr>
          <a:lstStyle/>
          <a:p>
            <a:pPr algn="ctr" marL="0" indent="0" lvl="0">
              <a:lnSpc>
                <a:spcPts val="3099"/>
              </a:lnSpc>
              <a:spcBef>
                <a:spcPct val="0"/>
              </a:spcBef>
            </a:pPr>
            <a:r>
              <a:rPr lang="en-US" b="true" sz="3099">
                <a:solidFill>
                  <a:srgbClr val="000000"/>
                </a:solidFill>
                <a:latin typeface="Now Bold"/>
                <a:ea typeface="Now Bold"/>
                <a:cs typeface="Now Bold"/>
                <a:sym typeface="Now Bold"/>
              </a:rPr>
              <a:t>QUAIS GÊNEROS TÊM AS MAIORES QUANTIDADES DE ANIMES? </a:t>
            </a:r>
          </a:p>
        </p:txBody>
      </p:sp>
      <p:pic>
        <p:nvPicPr>
          <p:cNvPr name="Picture 5" id="5"/>
          <p:cNvPicPr>
            <a:picLocks noChangeAspect="true"/>
          </p:cNvPicPr>
          <p:nvPr/>
        </p:nvPicPr>
        <p:blipFill>
          <a:blip r:embed="rId2"/>
          <a:stretch>
            <a:fillRect/>
          </a:stretch>
        </p:blipFill>
        <p:spPr>
          <a:xfrm rot="0">
            <a:off x="-2716351" y="-386742"/>
            <a:ext cx="22572940" cy="11877457"/>
          </a:xfrm>
          <a:prstGeom prst="rect">
            <a:avLst/>
          </a:prstGeom>
        </p:spPr>
      </p:pic>
      <p:sp>
        <p:nvSpPr>
          <p:cNvPr name="TextBox 6" id="6"/>
          <p:cNvSpPr txBox="true"/>
          <p:nvPr/>
        </p:nvSpPr>
        <p:spPr>
          <a:xfrm rot="0">
            <a:off x="16375380" y="1610909"/>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4575</a:t>
            </a:r>
          </a:p>
        </p:txBody>
      </p:sp>
      <p:sp>
        <p:nvSpPr>
          <p:cNvPr name="TextBox 7" id="7"/>
          <p:cNvSpPr txBox="true"/>
          <p:nvPr/>
        </p:nvSpPr>
        <p:spPr>
          <a:xfrm rot="0">
            <a:off x="10809794" y="2912849"/>
            <a:ext cx="100536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2768</a:t>
            </a:r>
          </a:p>
        </p:txBody>
      </p:sp>
      <p:sp>
        <p:nvSpPr>
          <p:cNvPr name="TextBox 8" id="8"/>
          <p:cNvSpPr txBox="true"/>
          <p:nvPr/>
        </p:nvSpPr>
        <p:spPr>
          <a:xfrm rot="0">
            <a:off x="9384891" y="4185313"/>
            <a:ext cx="100536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2316</a:t>
            </a:r>
          </a:p>
        </p:txBody>
      </p:sp>
      <p:sp>
        <p:nvSpPr>
          <p:cNvPr name="TextBox 9" id="9"/>
          <p:cNvSpPr txBox="true"/>
          <p:nvPr/>
        </p:nvSpPr>
        <p:spPr>
          <a:xfrm rot="0">
            <a:off x="9144000" y="5390061"/>
            <a:ext cx="1005840"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2242</a:t>
            </a:r>
          </a:p>
        </p:txBody>
      </p:sp>
      <p:sp>
        <p:nvSpPr>
          <p:cNvPr name="TextBox 10" id="10"/>
          <p:cNvSpPr txBox="true"/>
          <p:nvPr/>
        </p:nvSpPr>
        <p:spPr>
          <a:xfrm rot="0">
            <a:off x="8379051" y="6809902"/>
            <a:ext cx="100536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2036</a:t>
            </a:r>
          </a:p>
        </p:txBody>
      </p:sp>
      <p:sp>
        <p:nvSpPr>
          <p:cNvPr name="TextBox 11" id="11"/>
          <p:cNvSpPr txBox="true"/>
          <p:nvPr/>
        </p:nvSpPr>
        <p:spPr>
          <a:xfrm rot="0">
            <a:off x="8138160" y="8267168"/>
            <a:ext cx="1005840" cy="1362076"/>
          </a:xfrm>
          <a:prstGeom prst="rect">
            <a:avLst/>
          </a:prstGeom>
        </p:spPr>
        <p:txBody>
          <a:bodyPr anchor="t" rtlCol="false" tIns="0" lIns="0" bIns="0" rIns="0">
            <a:spAutoFit/>
          </a:bodyPr>
          <a:lstStyle/>
          <a:p>
            <a:pPr algn="ctr">
              <a:lnSpc>
                <a:spcPts val="5609"/>
              </a:lnSpc>
            </a:pPr>
            <a:r>
              <a:rPr lang="en-US" sz="3299">
                <a:solidFill>
                  <a:srgbClr val="000000"/>
                </a:solidFill>
                <a:latin typeface="Nunito"/>
                <a:ea typeface="Nunito"/>
                <a:cs typeface="Nunito"/>
                <a:sym typeface="Nunito"/>
              </a:rPr>
              <a:t>1977</a:t>
            </a:r>
          </a:p>
          <a:p>
            <a:pPr algn="ctr">
              <a:lnSpc>
                <a:spcPts val="560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9886359"/>
            <a:ext cx="18288000" cy="400641"/>
          </a:xfrm>
          <a:prstGeom prst="rect">
            <a:avLst/>
          </a:prstGeom>
          <a:solidFill>
            <a:srgbClr val="5271FF"/>
          </a:solidFill>
        </p:spPr>
      </p:sp>
      <p:sp>
        <p:nvSpPr>
          <p:cNvPr name="AutoShape 3" id="3"/>
          <p:cNvSpPr/>
          <p:nvPr/>
        </p:nvSpPr>
        <p:spPr>
          <a:xfrm rot="0">
            <a:off x="0" y="0"/>
            <a:ext cx="18288000" cy="376305"/>
          </a:xfrm>
          <a:prstGeom prst="rect">
            <a:avLst/>
          </a:prstGeom>
          <a:solidFill>
            <a:srgbClr val="5271FF"/>
          </a:solidFill>
        </p:spPr>
      </p:sp>
      <p:sp>
        <p:nvSpPr>
          <p:cNvPr name="TextBox 4" id="4"/>
          <p:cNvSpPr txBox="true"/>
          <p:nvPr/>
        </p:nvSpPr>
        <p:spPr>
          <a:xfrm rot="0">
            <a:off x="2597583" y="757838"/>
            <a:ext cx="13092834" cy="412114"/>
          </a:xfrm>
          <a:prstGeom prst="rect">
            <a:avLst/>
          </a:prstGeom>
        </p:spPr>
        <p:txBody>
          <a:bodyPr anchor="t" rtlCol="false" tIns="0" lIns="0" bIns="0" rIns="0">
            <a:spAutoFit/>
          </a:bodyPr>
          <a:lstStyle/>
          <a:p>
            <a:pPr algn="ctr" marL="0" indent="0" lvl="0">
              <a:lnSpc>
                <a:spcPts val="3099"/>
              </a:lnSpc>
              <a:spcBef>
                <a:spcPct val="0"/>
              </a:spcBef>
            </a:pPr>
            <a:r>
              <a:rPr lang="en-US" b="true" sz="3099">
                <a:solidFill>
                  <a:srgbClr val="000000"/>
                </a:solidFill>
                <a:latin typeface="Now Bold"/>
                <a:ea typeface="Now Bold"/>
                <a:cs typeface="Now Bold"/>
                <a:sym typeface="Now Bold"/>
              </a:rPr>
              <a:t>MÉDIA DE EPISÓDIOS POR TIPO DE ANIME</a:t>
            </a:r>
          </a:p>
        </p:txBody>
      </p:sp>
      <p:pic>
        <p:nvPicPr>
          <p:cNvPr name="Picture 5" id="5"/>
          <p:cNvPicPr>
            <a:picLocks noChangeAspect="true"/>
          </p:cNvPicPr>
          <p:nvPr/>
        </p:nvPicPr>
        <p:blipFill>
          <a:blip r:embed="rId2"/>
          <a:stretch>
            <a:fillRect/>
          </a:stretch>
        </p:blipFill>
        <p:spPr>
          <a:xfrm rot="0">
            <a:off x="-1357610" y="-247201"/>
            <a:ext cx="20898444" cy="11598374"/>
          </a:xfrm>
          <a:prstGeom prst="rect">
            <a:avLst/>
          </a:prstGeom>
        </p:spPr>
      </p:pic>
      <p:sp>
        <p:nvSpPr>
          <p:cNvPr name="TextBox 6" id="6"/>
          <p:cNvSpPr txBox="true"/>
          <p:nvPr/>
        </p:nvSpPr>
        <p:spPr>
          <a:xfrm rot="0">
            <a:off x="16184624" y="1581601"/>
            <a:ext cx="85042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35.9</a:t>
            </a:r>
          </a:p>
        </p:txBody>
      </p:sp>
      <p:sp>
        <p:nvSpPr>
          <p:cNvPr name="TextBox 7" id="7"/>
          <p:cNvSpPr txBox="true"/>
          <p:nvPr/>
        </p:nvSpPr>
        <p:spPr>
          <a:xfrm rot="0">
            <a:off x="4858617" y="2912849"/>
            <a:ext cx="598487"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6.9</a:t>
            </a:r>
          </a:p>
        </p:txBody>
      </p:sp>
      <p:sp>
        <p:nvSpPr>
          <p:cNvPr name="TextBox 8" id="8"/>
          <p:cNvSpPr txBox="true"/>
          <p:nvPr/>
        </p:nvSpPr>
        <p:spPr>
          <a:xfrm rot="0">
            <a:off x="3148287" y="4185313"/>
            <a:ext cx="598487"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2.6</a:t>
            </a:r>
          </a:p>
        </p:txBody>
      </p:sp>
      <p:sp>
        <p:nvSpPr>
          <p:cNvPr name="TextBox 9" id="9"/>
          <p:cNvSpPr txBox="true"/>
          <p:nvPr/>
        </p:nvSpPr>
        <p:spPr>
          <a:xfrm rot="0">
            <a:off x="3148049" y="5512262"/>
            <a:ext cx="59896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2.4</a:t>
            </a:r>
          </a:p>
        </p:txBody>
      </p:sp>
      <p:sp>
        <p:nvSpPr>
          <p:cNvPr name="TextBox 10" id="10"/>
          <p:cNvSpPr txBox="true"/>
          <p:nvPr/>
        </p:nvSpPr>
        <p:spPr>
          <a:xfrm rot="0">
            <a:off x="2597583" y="6836238"/>
            <a:ext cx="59896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1.1</a:t>
            </a:r>
          </a:p>
        </p:txBody>
      </p:sp>
      <p:sp>
        <p:nvSpPr>
          <p:cNvPr name="TextBox 11" id="11"/>
          <p:cNvSpPr txBox="true"/>
          <p:nvPr/>
        </p:nvSpPr>
        <p:spPr>
          <a:xfrm rot="0">
            <a:off x="2597583" y="8163186"/>
            <a:ext cx="59896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1.1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AutoShape 2" id="2"/>
          <p:cNvSpPr/>
          <p:nvPr/>
        </p:nvSpPr>
        <p:spPr>
          <a:xfrm rot="0">
            <a:off x="0" y="9886359"/>
            <a:ext cx="18288000" cy="400641"/>
          </a:xfrm>
          <a:prstGeom prst="rect">
            <a:avLst/>
          </a:prstGeom>
          <a:solidFill>
            <a:srgbClr val="5271FF"/>
          </a:solidFill>
        </p:spPr>
      </p:sp>
      <p:sp>
        <p:nvSpPr>
          <p:cNvPr name="AutoShape 3" id="3"/>
          <p:cNvSpPr/>
          <p:nvPr/>
        </p:nvSpPr>
        <p:spPr>
          <a:xfrm rot="0">
            <a:off x="0" y="0"/>
            <a:ext cx="18288000" cy="376305"/>
          </a:xfrm>
          <a:prstGeom prst="rect">
            <a:avLst/>
          </a:prstGeom>
          <a:solidFill>
            <a:srgbClr val="5271FF"/>
          </a:solidFill>
        </p:spPr>
      </p:sp>
      <p:sp>
        <p:nvSpPr>
          <p:cNvPr name="TextBox 4" id="4"/>
          <p:cNvSpPr txBox="true"/>
          <p:nvPr/>
        </p:nvSpPr>
        <p:spPr>
          <a:xfrm rot="0">
            <a:off x="3341156" y="718151"/>
            <a:ext cx="13092834" cy="412114"/>
          </a:xfrm>
          <a:prstGeom prst="rect">
            <a:avLst/>
          </a:prstGeom>
        </p:spPr>
        <p:txBody>
          <a:bodyPr anchor="t" rtlCol="false" tIns="0" lIns="0" bIns="0" rIns="0">
            <a:spAutoFit/>
          </a:bodyPr>
          <a:lstStyle/>
          <a:p>
            <a:pPr algn="ctr" marL="0" indent="0" lvl="0">
              <a:lnSpc>
                <a:spcPts val="3099"/>
              </a:lnSpc>
              <a:spcBef>
                <a:spcPct val="0"/>
              </a:spcBef>
            </a:pPr>
            <a:r>
              <a:rPr lang="en-US" b="true" sz="3099">
                <a:solidFill>
                  <a:srgbClr val="000000"/>
                </a:solidFill>
                <a:latin typeface="Now Bold"/>
                <a:ea typeface="Now Bold"/>
                <a:cs typeface="Now Bold"/>
                <a:sym typeface="Now Bold"/>
              </a:rPr>
              <a:t>MÉDIA DE RATING (AVALIAÇÃO) POR TIPO DE ANIME</a:t>
            </a:r>
          </a:p>
        </p:txBody>
      </p:sp>
      <p:pic>
        <p:nvPicPr>
          <p:cNvPr name="Picture 5" id="5"/>
          <p:cNvPicPr>
            <a:picLocks noChangeAspect="true"/>
          </p:cNvPicPr>
          <p:nvPr/>
        </p:nvPicPr>
        <p:blipFill>
          <a:blip r:embed="rId2"/>
          <a:stretch>
            <a:fillRect/>
          </a:stretch>
        </p:blipFill>
        <p:spPr>
          <a:xfrm rot="0">
            <a:off x="-1348085" y="-237676"/>
            <a:ext cx="20784144" cy="11579324"/>
          </a:xfrm>
          <a:prstGeom prst="rect">
            <a:avLst/>
          </a:prstGeom>
        </p:spPr>
      </p:pic>
      <p:sp>
        <p:nvSpPr>
          <p:cNvPr name="TextBox 6" id="6"/>
          <p:cNvSpPr txBox="true"/>
          <p:nvPr/>
        </p:nvSpPr>
        <p:spPr>
          <a:xfrm rot="0">
            <a:off x="16009016" y="1581601"/>
            <a:ext cx="849948"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6.90</a:t>
            </a:r>
          </a:p>
        </p:txBody>
      </p:sp>
      <p:sp>
        <p:nvSpPr>
          <p:cNvPr name="TextBox 7" id="7"/>
          <p:cNvSpPr txBox="true"/>
          <p:nvPr/>
        </p:nvSpPr>
        <p:spPr>
          <a:xfrm rot="0">
            <a:off x="10887502" y="2912849"/>
            <a:ext cx="849948"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6.52</a:t>
            </a:r>
          </a:p>
        </p:txBody>
      </p:sp>
      <p:sp>
        <p:nvSpPr>
          <p:cNvPr name="TextBox 8" id="8"/>
          <p:cNvSpPr txBox="true"/>
          <p:nvPr/>
        </p:nvSpPr>
        <p:spPr>
          <a:xfrm rot="0">
            <a:off x="9462599" y="4185313"/>
            <a:ext cx="849948"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6.38</a:t>
            </a:r>
          </a:p>
        </p:txBody>
      </p:sp>
      <p:sp>
        <p:nvSpPr>
          <p:cNvPr name="TextBox 9" id="9"/>
          <p:cNvSpPr txBox="true"/>
          <p:nvPr/>
        </p:nvSpPr>
        <p:spPr>
          <a:xfrm rot="0">
            <a:off x="9144000" y="5497608"/>
            <a:ext cx="849948"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6.32</a:t>
            </a:r>
          </a:p>
        </p:txBody>
      </p:sp>
      <p:sp>
        <p:nvSpPr>
          <p:cNvPr name="TextBox 10" id="10"/>
          <p:cNvSpPr txBox="true"/>
          <p:nvPr/>
        </p:nvSpPr>
        <p:spPr>
          <a:xfrm rot="0">
            <a:off x="8456759" y="6809902"/>
            <a:ext cx="849948"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5.64</a:t>
            </a:r>
          </a:p>
        </p:txBody>
      </p:sp>
      <p:sp>
        <p:nvSpPr>
          <p:cNvPr name="TextBox 11" id="11"/>
          <p:cNvSpPr txBox="true"/>
          <p:nvPr/>
        </p:nvSpPr>
        <p:spPr>
          <a:xfrm rot="0">
            <a:off x="8215868" y="8267168"/>
            <a:ext cx="850424" cy="657226"/>
          </a:xfrm>
          <a:prstGeom prst="rect">
            <a:avLst/>
          </a:prstGeom>
        </p:spPr>
        <p:txBody>
          <a:bodyPr anchor="t" rtlCol="false" tIns="0" lIns="0" bIns="0" rIns="0">
            <a:spAutoFit/>
          </a:bodyPr>
          <a:lstStyle/>
          <a:p>
            <a:pPr algn="ctr">
              <a:lnSpc>
                <a:spcPts val="5609"/>
              </a:lnSpc>
              <a:spcBef>
                <a:spcPct val="0"/>
              </a:spcBef>
            </a:pPr>
            <a:r>
              <a:rPr lang="en-US" sz="3299">
                <a:solidFill>
                  <a:srgbClr val="000000"/>
                </a:solidFill>
                <a:latin typeface="Nunito"/>
                <a:ea typeface="Nunito"/>
                <a:cs typeface="Nunito"/>
                <a:sym typeface="Nunito"/>
              </a:rPr>
              <a:t>5.59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DAGeAVm4VpE</dc:identifier>
  <dcterms:modified xsi:type="dcterms:W3CDTF">2011-08-01T06:04:30Z</dcterms:modified>
  <cp:revision>1</cp:revision>
  <dc:title>Análise de Dados de Animes</dc:title>
</cp:coreProperties>
</file>